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48" r:id="rId1"/>
  </p:sldMasterIdLst>
  <p:notesMasterIdLst>
    <p:notesMasterId r:id="rId37"/>
  </p:notesMasterIdLst>
  <p:sldIdLst>
    <p:sldId id="256" r:id="rId2"/>
    <p:sldId id="257" r:id="rId3"/>
    <p:sldId id="258" r:id="rId4"/>
    <p:sldId id="259" r:id="rId5"/>
    <p:sldId id="260" r:id="rId6"/>
    <p:sldId id="289" r:id="rId7"/>
    <p:sldId id="261" r:id="rId8"/>
    <p:sldId id="290" r:id="rId9"/>
    <p:sldId id="291" r:id="rId10"/>
    <p:sldId id="263" r:id="rId11"/>
    <p:sldId id="264" r:id="rId12"/>
    <p:sldId id="265" r:id="rId13"/>
    <p:sldId id="297" r:id="rId14"/>
    <p:sldId id="266" r:id="rId15"/>
    <p:sldId id="267" r:id="rId16"/>
    <p:sldId id="268" r:id="rId17"/>
    <p:sldId id="269" r:id="rId18"/>
    <p:sldId id="270" r:id="rId19"/>
    <p:sldId id="271" r:id="rId20"/>
    <p:sldId id="272" r:id="rId21"/>
    <p:sldId id="299" r:id="rId22"/>
    <p:sldId id="292" r:id="rId23"/>
    <p:sldId id="293" r:id="rId24"/>
    <p:sldId id="294" r:id="rId25"/>
    <p:sldId id="298" r:id="rId26"/>
    <p:sldId id="277" r:id="rId27"/>
    <p:sldId id="302" r:id="rId28"/>
    <p:sldId id="300" r:id="rId29"/>
    <p:sldId id="278" r:id="rId30"/>
    <p:sldId id="282" r:id="rId31"/>
    <p:sldId id="283" r:id="rId32"/>
    <p:sldId id="284" r:id="rId33"/>
    <p:sldId id="303" r:id="rId34"/>
    <p:sldId id="287" r:id="rId35"/>
    <p:sldId id="288" r:id="rId36"/>
  </p:sldIdLst>
  <p:sldSz cx="18288000" cy="10287000"/>
  <p:notesSz cx="6858000" cy="9144000"/>
  <p:embeddedFontLst>
    <p:embeddedFont>
      <p:font typeface="Calibri" panose="020F0502020204030204" pitchFamily="34" charset="0"/>
      <p:regular r:id="rId38"/>
      <p:bold r:id="rId39"/>
      <p:italic r:id="rId40"/>
      <p:boldItalic r:id="rId41"/>
    </p:embeddedFont>
    <p:embeddedFont>
      <p:font typeface="Cambria" panose="02040503050406030204" pitchFamily="18" charset="0"/>
      <p:regular r:id="rId42"/>
      <p:bold r:id="rId43"/>
      <p:italic r:id="rId44"/>
      <p:boldItalic r:id="rId45"/>
    </p:embeddedFont>
    <p:embeddedFont>
      <p:font typeface="Inter" panose="020B0502030000000004" pitchFamily="34" charset="0"/>
      <p:regular r:id="rId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BCB6"/>
    <a:srgbClr val="009CFF"/>
    <a:srgbClr val="0082D4"/>
    <a:srgbClr val="9DDCD9"/>
    <a:srgbClr val="D5AB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97" autoAdjust="0"/>
    <p:restoredTop sz="75420" autoAdjust="0"/>
  </p:normalViewPr>
  <p:slideViewPr>
    <p:cSldViewPr>
      <p:cViewPr varScale="1">
        <p:scale>
          <a:sx n="56" d="100"/>
          <a:sy n="56" d="100"/>
        </p:scale>
        <p:origin x="148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cs typeface="Calibri"/>
              </a:rPr>
              <a:t>A- So we are Team18, myself Soham Shah and my friend Abhishek </a:t>
            </a:r>
            <a:r>
              <a:rPr lang="en-US" dirty="0" err="1">
                <a:cs typeface="Calibri"/>
              </a:rPr>
              <a:t>Mathukiya</a:t>
            </a:r>
            <a:r>
              <a:rPr lang="en-US" dirty="0">
                <a:cs typeface="Calibri"/>
              </a:rPr>
              <a:t>, So today, We are going to present on Bitcoin Price Forecasting project</a:t>
            </a:r>
            <a:br>
              <a:rPr lang="en-US" dirty="0">
                <a:cs typeface="+mn-lt"/>
              </a:rPr>
            </a:br>
            <a:r>
              <a:rPr lang="en-US" dirty="0">
                <a:cs typeface="Calibri"/>
              </a:rPr>
              <a:t>so coming to introduction</a:t>
            </a:r>
            <a:endParaRPr lang="en-US" dirty="0"/>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3435001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 </a:t>
            </a:r>
            <a:r>
              <a:rPr lang="en-US" b="1" dirty="0"/>
              <a:t>So, coming up next is EDA, which is the important step for analyzing behaviors, underlying patterns and distributions within the dataset and that Is achieved by plotting graphs or charts</a:t>
            </a:r>
            <a:endParaRPr lang="en-US" dirty="0"/>
          </a:p>
          <a:p>
            <a:r>
              <a:rPr lang="en-US" dirty="0"/>
              <a:t> </a:t>
            </a:r>
            <a:endParaRPr lang="en-US" dirty="0">
              <a:cs typeface="Calibri"/>
            </a:endParaRPr>
          </a:p>
          <a:p>
            <a:r>
              <a:rPr lang="en-US" dirty="0"/>
              <a:t>The exploratory data analysis (EDA) phase was carried out to uncover insights and understand the underlying patterns and distributions within the dataset.</a:t>
            </a:r>
            <a:endParaRPr lang="en-US" dirty="0">
              <a:cs typeface="Calibri"/>
            </a:endParaRPr>
          </a:p>
          <a:p>
            <a:r>
              <a:rPr lang="en-US" dirty="0"/>
              <a:t>This analysis was imp for analyzing behaviors in the data and identifying key variables that could influence our predictive models.</a:t>
            </a:r>
            <a:endParaRPr lang="en-US" dirty="0">
              <a:cs typeface="Calibri"/>
            </a:endParaRPr>
          </a:p>
          <a:p>
            <a:endParaRPr lang="en-US" dirty="0">
              <a:ea typeface="Calibri"/>
              <a:cs typeface="Calibri"/>
            </a:endParaRPr>
          </a:p>
          <a:p>
            <a:endParaRPr lang="en-US" b="1" dirty="0">
              <a:ea typeface="Calibri"/>
              <a:cs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solidFill>
                  <a:srgbClr val="0D0D0D"/>
                </a:solidFill>
                <a:latin typeface="Söhne"/>
              </a:rPr>
              <a:t>S- the</a:t>
            </a:r>
            <a:r>
              <a:rPr lang="en-US" b="0" i="0" dirty="0">
                <a:solidFill>
                  <a:srgbClr val="0D0D0D"/>
                </a:solidFill>
                <a:effectLst/>
                <a:latin typeface="Söhne"/>
              </a:rPr>
              <a:t> x-axis represents time, with dates ranging from the start of 2018 to partway through 2023. The y-axis represents the price of Bitcoin in USD, showing the closing price of Bitcoin for each day within that timeframe.</a:t>
            </a:r>
          </a:p>
          <a:p>
            <a:endParaRPr lang="en-US" dirty="0">
              <a:solidFill>
                <a:srgbClr val="0D0D0D"/>
              </a:solidFill>
              <a:latin typeface="Söhne"/>
            </a:endParaRPr>
          </a:p>
          <a:p>
            <a:pPr marL="171450" indent="-171450">
              <a:buFont typeface="Arial"/>
              <a:buChar char="•"/>
            </a:pPr>
            <a:r>
              <a:rPr lang="en-US" b="1" dirty="0">
                <a:solidFill>
                  <a:srgbClr val="0D0D0D"/>
                </a:solidFill>
              </a:rPr>
              <a:t>What we see:</a:t>
            </a:r>
            <a:r>
              <a:rPr lang="en-US" dirty="0">
                <a:solidFill>
                  <a:srgbClr val="0D0D0D"/>
                </a:solidFill>
              </a:rPr>
              <a:t> "This chart captures the rollercoaster ride of Bitcoin’s daily closing prices over several years. Notice the dramatic ups and downs throughout the period?"</a:t>
            </a:r>
            <a:endParaRPr lang="en-US" dirty="0"/>
          </a:p>
          <a:p>
            <a:pPr marL="171450" indent="-171450">
              <a:buFont typeface="Arial"/>
              <a:buChar char="•"/>
            </a:pPr>
            <a:r>
              <a:rPr lang="en-US" b="1" dirty="0">
                <a:solidFill>
                  <a:srgbClr val="0D0D0D"/>
                </a:solidFill>
              </a:rPr>
              <a:t>Key takeaway:</a:t>
            </a:r>
            <a:r>
              <a:rPr lang="en-US" dirty="0">
                <a:solidFill>
                  <a:srgbClr val="0D0D0D"/>
                </a:solidFill>
              </a:rPr>
              <a:t> "These fluctuations aren’t random; they often align with significant global events affecting market sentiments. It’s a perfect illustration of how sensitive Bitcoin is to external influences."</a:t>
            </a:r>
            <a:endParaRPr lang="en-US" dirty="0"/>
          </a:p>
          <a:p>
            <a:endParaRPr lang="en-US" dirty="0">
              <a:solidFill>
                <a:srgbClr val="0D0D0D"/>
              </a:solidFill>
              <a:latin typeface="Söhne"/>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 typeface="Arial"/>
              <a:buChar char="•"/>
            </a:pPr>
            <a:r>
              <a:rPr lang="en-US" b="1" dirty="0"/>
              <a:t>S- What it shows:</a:t>
            </a:r>
            <a:r>
              <a:rPr lang="en-US" dirty="0"/>
              <a:t> "Here’s how Bitcoin prices have distributed themselves over time. You can see most prices are bunched on the lower end, but there are these long tails stretching towards higher values."</a:t>
            </a:r>
          </a:p>
          <a:p>
            <a:pPr marL="171450" indent="-171450">
              <a:buFont typeface="Arial"/>
              <a:buChar char="•"/>
            </a:pPr>
            <a:r>
              <a:rPr lang="en-US" b="1" dirty="0"/>
              <a:t>Insight:</a:t>
            </a:r>
            <a:r>
              <a:rPr lang="en-US" dirty="0"/>
              <a:t> "</a:t>
            </a:r>
            <a:r>
              <a:rPr lang="en-US" b="1" dirty="0"/>
              <a:t>This pattern tells us that while high price spikes are rare</a:t>
            </a:r>
            <a:r>
              <a:rPr lang="en-US" dirty="0"/>
              <a:t>, they can and do occur, </a:t>
            </a:r>
            <a:r>
              <a:rPr lang="en-US" b="1" dirty="0"/>
              <a:t>and they might signal important shifts in the market</a:t>
            </a:r>
            <a:r>
              <a:rPr lang="en-US" dirty="0"/>
              <a:t>."</a:t>
            </a:r>
            <a:endParaRPr lang="en-US" dirty="0">
              <a:ea typeface="Calibri"/>
              <a:cs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solidFill>
                  <a:srgbClr val="0D0D0D"/>
                </a:solidFill>
                <a:latin typeface="Söhne"/>
              </a:rPr>
              <a:t>S- The</a:t>
            </a:r>
            <a:r>
              <a:rPr lang="en-US" b="0" i="0" dirty="0">
                <a:solidFill>
                  <a:srgbClr val="0D0D0D"/>
                </a:solidFill>
                <a:effectLst/>
                <a:latin typeface="Söhne"/>
              </a:rPr>
              <a:t> x-axis shows the price range.</a:t>
            </a:r>
          </a:p>
          <a:p>
            <a:pPr algn="l">
              <a:buFont typeface="Arial" panose="020B0604020202020204" pitchFamily="34" charset="0"/>
              <a:buChar char="•"/>
            </a:pPr>
            <a:r>
              <a:rPr lang="en-US" b="0" i="0" dirty="0">
                <a:solidFill>
                  <a:srgbClr val="0D0D0D"/>
                </a:solidFill>
                <a:effectLst/>
                <a:latin typeface="Söhne"/>
              </a:rPr>
              <a:t>The y-axis represents how often each price occurred.</a:t>
            </a:r>
          </a:p>
          <a:p>
            <a:pPr algn="l">
              <a:buFont typeface="Arial" panose="020B0604020202020204" pitchFamily="34" charset="0"/>
              <a:buChar char="•"/>
            </a:pPr>
            <a:endParaRPr lang="en-US" dirty="0">
              <a:solidFill>
                <a:srgbClr val="0D0D0D"/>
              </a:solidFill>
              <a:latin typeface="Söhne"/>
              <a:cs typeface="Calibri"/>
            </a:endParaRPr>
          </a:p>
          <a:p>
            <a:pPr marL="171450" indent="-171450">
              <a:buFont typeface="Arial"/>
              <a:buChar char="•"/>
            </a:pPr>
            <a:r>
              <a:rPr lang="en-US" b="1" dirty="0"/>
              <a:t>Takeaway:</a:t>
            </a:r>
            <a:r>
              <a:rPr lang="en-US" dirty="0"/>
              <a:t> "This skewness </a:t>
            </a:r>
            <a:r>
              <a:rPr lang="en-US" b="1" dirty="0"/>
              <a:t>indicates that while common prices are lower, the possibility of high prices exists, pointing to both opportunities and risks in trading Bitcoin."</a:t>
            </a:r>
            <a:endParaRPr lang="en-US" b="1"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2844132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solidFill>
                  <a:srgbClr val="0D0D0D"/>
                </a:solidFill>
                <a:latin typeface="Söhne"/>
              </a:rPr>
              <a:t>S- So the heatmap over here portrays correlations between price features like open, close, high, low which are important for predicting price movements</a:t>
            </a:r>
            <a:endParaRPr lang="en-US" dirty="0">
              <a:solidFill>
                <a:srgbClr val="0D0D0D"/>
              </a:solidFill>
              <a:latin typeface="Söhne"/>
              <a:cs typeface="Calibri"/>
            </a:endParaRPr>
          </a:p>
          <a:p>
            <a:pPr>
              <a:buFont typeface="Arial" panose="020B0604020202020204" pitchFamily="34" charset="0"/>
              <a:buChar char="•"/>
            </a:pPr>
            <a:r>
              <a:rPr lang="en-US" dirty="0">
                <a:solidFill>
                  <a:srgbClr val="0D0D0D"/>
                </a:solidFill>
                <a:latin typeface="Söhne"/>
              </a:rPr>
              <a:t>Also, red shows positive while blue shows negative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buFont typeface="Arial" panose="020B0604020202020204" pitchFamily="34" charset="0"/>
              <a:buChar char="•"/>
            </a:pPr>
            <a:r>
              <a:rPr lang="en-US" dirty="0">
                <a:solidFill>
                  <a:srgbClr val="0D0D0D"/>
                </a:solidFill>
                <a:latin typeface="Söhne"/>
              </a:rPr>
              <a:t>A- Each</a:t>
            </a:r>
            <a:r>
              <a:rPr lang="en-US" b="0" i="0" dirty="0">
                <a:solidFill>
                  <a:srgbClr val="0D0D0D"/>
                </a:solidFill>
                <a:effectLst/>
                <a:latin typeface="Söhne"/>
              </a:rPr>
              <a:t> bar represents a year with its corresponding average trading volume.</a:t>
            </a:r>
          </a:p>
          <a:p>
            <a:pPr algn="l">
              <a:buFont typeface="Arial" panose="020B0604020202020204" pitchFamily="34" charset="0"/>
              <a:buChar char="•"/>
            </a:pPr>
            <a:r>
              <a:rPr lang="en-US" b="0" i="0" dirty="0">
                <a:solidFill>
                  <a:srgbClr val="0D0D0D"/>
                </a:solidFill>
                <a:effectLst/>
                <a:latin typeface="Söhne"/>
              </a:rPr>
              <a:t>The y-axis shows the trading volume, likely in millions given the scale.</a:t>
            </a:r>
          </a:p>
          <a:p>
            <a:pPr algn="l">
              <a:buFont typeface="Arial" panose="020B0604020202020204" pitchFamily="34" charset="0"/>
              <a:buChar char="•"/>
            </a:pPr>
            <a:r>
              <a:rPr lang="en-US" b="0" i="0" dirty="0">
                <a:solidFill>
                  <a:srgbClr val="0D0D0D"/>
                </a:solidFill>
                <a:effectLst/>
                <a:latin typeface="Söhne"/>
              </a:rPr>
              <a:t>There's an upward trend in average trading volume over the years.</a:t>
            </a:r>
          </a:p>
          <a:p>
            <a:pPr algn="l">
              <a:buFont typeface="Arial" panose="020B0604020202020204" pitchFamily="34" charset="0"/>
              <a:buChar char="•"/>
            </a:pPr>
            <a:r>
              <a:rPr lang="en-US" b="0" i="0" dirty="0">
                <a:solidFill>
                  <a:srgbClr val="0D0D0D"/>
                </a:solidFill>
                <a:effectLst/>
                <a:latin typeface="Söhne"/>
              </a:rPr>
              <a:t>The error bars on top of each bar suggest the variability or uncertainty in the average estimates.</a:t>
            </a:r>
          </a:p>
          <a:p>
            <a:pPr algn="l">
              <a:buFont typeface="Arial" panose="020B0604020202020204" pitchFamily="34" charset="0"/>
              <a:buChar char="•"/>
            </a:pPr>
            <a:r>
              <a:rPr lang="en-US" b="0" i="0" dirty="0">
                <a:solidFill>
                  <a:srgbClr val="0D0D0D"/>
                </a:solidFill>
                <a:effectLst/>
                <a:latin typeface="Söhne"/>
              </a:rPr>
              <a:t>Notably, the years 2022 and 2023 show a significant increase in trading volume compared to previous years.</a:t>
            </a:r>
          </a:p>
          <a:p>
            <a:pPr>
              <a:buFont typeface="Arial" panose="020B0604020202020204" pitchFamily="34" charset="0"/>
              <a:buChar char="•"/>
            </a:pPr>
            <a:endParaRPr lang="en-US" dirty="0">
              <a:solidFill>
                <a:srgbClr val="0D0D0D"/>
              </a:solidFill>
              <a:latin typeface="Söhne"/>
            </a:endParaRPr>
          </a:p>
          <a:p>
            <a:pPr>
              <a:buFont typeface="Arial" panose="020B0604020202020204" pitchFamily="34" charset="0"/>
              <a:buChar char="•"/>
            </a:pPr>
            <a:endParaRPr lang="en-US" dirty="0">
              <a:solidFill>
                <a:srgbClr val="0D0D0D"/>
              </a:solidFill>
              <a:latin typeface="Söhne"/>
            </a:endParaRPr>
          </a:p>
          <a:p>
            <a:pPr>
              <a:buFont typeface="Arial" panose="020B0604020202020204" pitchFamily="34" charset="0"/>
              <a:buChar char="•"/>
            </a:pPr>
            <a:r>
              <a:rPr lang="en-US" b="1" dirty="0">
                <a:solidFill>
                  <a:srgbClr val="0D0D0D"/>
                </a:solidFill>
              </a:rPr>
              <a:t>Observations:</a:t>
            </a:r>
            <a:r>
              <a:rPr lang="en-US" dirty="0">
                <a:solidFill>
                  <a:srgbClr val="0D0D0D"/>
                </a:solidFill>
              </a:rPr>
              <a:t> "This bar chart trends upwards, showing how Bitcoin’s trading volume has grown year over year."</a:t>
            </a:r>
            <a:endParaRPr lang="en-US" dirty="0">
              <a:solidFill>
                <a:srgbClr val="0D0D0D"/>
              </a:solidFill>
              <a:latin typeface="Söhne"/>
            </a:endParaRPr>
          </a:p>
          <a:p>
            <a:pPr>
              <a:buFont typeface="Arial" panose="020B0604020202020204" pitchFamily="34" charset="0"/>
              <a:buChar char="•"/>
            </a:pPr>
            <a:r>
              <a:rPr lang="en-US" b="1" dirty="0">
                <a:solidFill>
                  <a:srgbClr val="0D0D0D"/>
                </a:solidFill>
              </a:rPr>
              <a:t>Implications:</a:t>
            </a:r>
            <a:r>
              <a:rPr lang="en-US" dirty="0">
                <a:solidFill>
                  <a:srgbClr val="0D0D0D"/>
                </a:solidFill>
              </a:rPr>
              <a:t> "The increase, especially in the last couple of years, points to a growing confidence and interest in Bitcoin. It suggests that the market is maturing and possibly becoming more stable."</a:t>
            </a:r>
            <a:endParaRPr lang="en-US" dirty="0"/>
          </a:p>
          <a:p>
            <a:pPr>
              <a:buFont typeface="Arial" panose="020B0604020202020204" pitchFamily="34" charset="0"/>
              <a:buChar char="•"/>
            </a:pPr>
            <a:endParaRPr lang="en-US" dirty="0">
              <a:solidFill>
                <a:srgbClr val="0D0D0D"/>
              </a:solidFill>
              <a:latin typeface="Söhne"/>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buFont typeface="Arial" panose="020B0604020202020204" pitchFamily="34" charset="0"/>
              <a:buChar char="•"/>
            </a:pPr>
            <a:r>
              <a:rPr lang="en-US" dirty="0">
                <a:solidFill>
                  <a:srgbClr val="0D0D0D"/>
                </a:solidFill>
                <a:latin typeface="Söhne"/>
              </a:rPr>
              <a:t>A- The</a:t>
            </a:r>
            <a:r>
              <a:rPr lang="en-US" b="0" i="0" dirty="0">
                <a:solidFill>
                  <a:srgbClr val="0D0D0D"/>
                </a:solidFill>
                <a:effectLst/>
                <a:latin typeface="Söhne"/>
              </a:rPr>
              <a:t> percentages indicate the share of each year's data relative to the total.</a:t>
            </a:r>
          </a:p>
          <a:p>
            <a:pPr algn="l">
              <a:buFont typeface="Arial" panose="020B0604020202020204" pitchFamily="34" charset="0"/>
              <a:buChar char="•"/>
            </a:pPr>
            <a:r>
              <a:rPr lang="en-US" b="0" i="0" dirty="0">
                <a:solidFill>
                  <a:srgbClr val="0D0D0D"/>
                </a:solidFill>
                <a:effectLst/>
                <a:latin typeface="Söhne"/>
              </a:rPr>
              <a:t>The years 2018, 2019, 2021, and 2022 each have an equal share, suggesting a uniform distribution of data across these years.</a:t>
            </a:r>
          </a:p>
          <a:p>
            <a:pPr algn="l">
              <a:buFont typeface="Arial" panose="020B0604020202020204" pitchFamily="34" charset="0"/>
              <a:buChar char="•"/>
            </a:pPr>
            <a:r>
              <a:rPr lang="en-US" b="0" i="0" dirty="0">
                <a:solidFill>
                  <a:srgbClr val="0D0D0D"/>
                </a:solidFill>
                <a:effectLst/>
                <a:latin typeface="Söhne"/>
              </a:rPr>
              <a:t>The year 2023 has a slightly smaller slice, while 2017 has the smallest, indicating these years contribute less to the data set.</a:t>
            </a:r>
          </a:p>
          <a:p>
            <a:pPr algn="l">
              <a:buFont typeface="Arial" panose="020B0604020202020204" pitchFamily="34" charset="0"/>
              <a:buChar char="•"/>
            </a:pPr>
            <a:r>
              <a:rPr lang="en-US" b="0" i="0" dirty="0">
                <a:solidFill>
                  <a:srgbClr val="0D0D0D"/>
                </a:solidFill>
                <a:effectLst/>
                <a:latin typeface="Söhne"/>
              </a:rPr>
              <a:t>The visualization aids in quickly assessing the relative contribution of data from each year at a glance.</a:t>
            </a:r>
          </a:p>
          <a:p>
            <a:pPr>
              <a:buFont typeface="Arial" panose="020B0604020202020204" pitchFamily="34" charset="0"/>
              <a:buChar char="•"/>
            </a:pPr>
            <a:endParaRPr lang="en-US" dirty="0">
              <a:solidFill>
                <a:srgbClr val="0D0D0D"/>
              </a:solidFill>
              <a:latin typeface="Söhne"/>
            </a:endParaRPr>
          </a:p>
          <a:p>
            <a:pPr>
              <a:buFont typeface="Arial" panose="020B0604020202020204" pitchFamily="34" charset="0"/>
              <a:buChar char="•"/>
            </a:pPr>
            <a:r>
              <a:rPr lang="en-US" b="1" dirty="0">
                <a:solidFill>
                  <a:srgbClr val="0D0D0D"/>
                </a:solidFill>
              </a:rPr>
              <a:t>Layout:</a:t>
            </a:r>
            <a:r>
              <a:rPr lang="en-US" dirty="0">
                <a:solidFill>
                  <a:srgbClr val="0D0D0D"/>
                </a:solidFill>
              </a:rPr>
              <a:t> "This pie chart breaks down our dataset across different years, showing how much data we have from each year."</a:t>
            </a:r>
            <a:endParaRPr lang="en-US" dirty="0">
              <a:solidFill>
                <a:srgbClr val="0D0D0D"/>
              </a:solidFill>
              <a:latin typeface="Söhne"/>
            </a:endParaRPr>
          </a:p>
          <a:p>
            <a:pPr>
              <a:buFont typeface="Arial" panose="020B0604020202020204" pitchFamily="34" charset="0"/>
              <a:buChar char="•"/>
            </a:pPr>
            <a:r>
              <a:rPr lang="en-US" b="1" dirty="0">
                <a:solidFill>
                  <a:srgbClr val="0D0D0D"/>
                </a:solidFill>
              </a:rPr>
              <a:t>Reflections:</a:t>
            </a:r>
            <a:r>
              <a:rPr lang="en-US" dirty="0">
                <a:solidFill>
                  <a:srgbClr val="0D0D0D"/>
                </a:solidFill>
              </a:rPr>
              <a:t> "It’s good to see an even spread in the middle years, but we’ll need to tread carefully with the lighter slices from 2017 and 2023 to avoid any skewed analyses."</a:t>
            </a:r>
            <a:endParaRPr lang="en-US" dirty="0"/>
          </a:p>
          <a:p>
            <a:pPr>
              <a:buFont typeface="Arial" panose="020B0604020202020204" pitchFamily="34" charset="0"/>
              <a:buChar char="•"/>
            </a:pPr>
            <a:endParaRPr lang="en-US" dirty="0">
              <a:solidFill>
                <a:srgbClr val="0D0D0D"/>
              </a:solidFill>
              <a:latin typeface="Söhne"/>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buFont typeface="Arial" panose="020B0604020202020204" pitchFamily="34" charset="0"/>
              <a:buChar char="•"/>
            </a:pPr>
            <a:r>
              <a:rPr lang="en-US" dirty="0">
                <a:solidFill>
                  <a:srgbClr val="0D0D0D"/>
                </a:solidFill>
                <a:latin typeface="Söhne"/>
              </a:rPr>
              <a:t>A- -</a:t>
            </a:r>
            <a:r>
              <a:rPr lang="en-US" b="0" i="0" dirty="0">
                <a:solidFill>
                  <a:srgbClr val="0D0D0D"/>
                </a:solidFill>
                <a:effectLst/>
                <a:latin typeface="Söhne"/>
              </a:rPr>
              <a:t> The scatter plot represents the relationship between trading volume and closing price.</a:t>
            </a:r>
          </a:p>
          <a:p>
            <a:pPr algn="l">
              <a:buFont typeface="Arial" panose="020B0604020202020204" pitchFamily="34" charset="0"/>
              <a:buChar char="•"/>
            </a:pPr>
            <a:r>
              <a:rPr lang="en-US" b="0" i="0" dirty="0">
                <a:solidFill>
                  <a:srgbClr val="0D0D0D"/>
                </a:solidFill>
                <a:effectLst/>
                <a:latin typeface="Söhne"/>
              </a:rPr>
              <a:t>- Data points are concentrated in the lower range of volume and price, suggesting that lower closing prices tend to have higher frequencies at lower volumes.</a:t>
            </a:r>
          </a:p>
          <a:p>
            <a:pPr>
              <a:buFont typeface="Arial" panose="020B0604020202020204" pitchFamily="34" charset="0"/>
              <a:buChar char="•"/>
            </a:pPr>
            <a:r>
              <a:rPr lang="en-US" b="1" dirty="0">
                <a:solidFill>
                  <a:srgbClr val="0D0D0D"/>
                </a:solidFill>
              </a:rPr>
              <a:t>Details:</a:t>
            </a:r>
            <a:r>
              <a:rPr lang="en-US" dirty="0">
                <a:solidFill>
                  <a:srgbClr val="0D0D0D"/>
                </a:solidFill>
              </a:rPr>
              <a:t> "This scatter plot is quite revealing. You can see clusters of trading activities at lower prices and volumes, but as the volume picks up, the price spread widens."</a:t>
            </a:r>
            <a:endParaRPr lang="en-US" dirty="0">
              <a:solidFill>
                <a:srgbClr val="0D0D0D"/>
              </a:solidFill>
              <a:latin typeface="Söhne"/>
            </a:endParaRPr>
          </a:p>
          <a:p>
            <a:pPr>
              <a:buFont typeface="Arial" panose="020B0604020202020204" pitchFamily="34" charset="0"/>
              <a:buChar char="•"/>
            </a:pPr>
            <a:r>
              <a:rPr lang="en-US" b="1" dirty="0">
                <a:solidFill>
                  <a:srgbClr val="0D0D0D"/>
                </a:solidFill>
              </a:rPr>
              <a:t>What this means:</a:t>
            </a:r>
            <a:r>
              <a:rPr lang="en-US" dirty="0">
                <a:solidFill>
                  <a:srgbClr val="0D0D0D"/>
                </a:solidFill>
              </a:rPr>
              <a:t> "It suggests that higher volumes don't always correlate with higher prices, complicating our predictions.</a:t>
            </a:r>
          </a:p>
          <a:p>
            <a:pPr>
              <a:buFont typeface="Arial" panose="020B0604020202020204" pitchFamily="34" charset="0"/>
              <a:buChar char="•"/>
            </a:pPr>
            <a:endParaRPr lang="en-US" dirty="0">
              <a:solidFill>
                <a:srgbClr val="0D0D0D"/>
              </a:solidFill>
              <a:latin typeface="Calibri"/>
              <a:ea typeface="Calibri"/>
              <a:cs typeface="Calibri"/>
            </a:endParaRPr>
          </a:p>
          <a:p>
            <a:pPr>
              <a:buFont typeface="Arial" panose="020B0604020202020204" pitchFamily="34" charset="0"/>
              <a:buChar char="•"/>
            </a:pPr>
            <a:endParaRPr lang="en-US" dirty="0">
              <a:solidFill>
                <a:srgbClr val="0D0D0D"/>
              </a:solidFill>
              <a:latin typeface="Calibri"/>
              <a:ea typeface="Calibri"/>
              <a:cs typeface="Calibri"/>
            </a:endParaRPr>
          </a:p>
          <a:p>
            <a:pPr>
              <a:buFont typeface="Arial" panose="020B0604020202020204" pitchFamily="34" charset="0"/>
              <a:buChar char="•"/>
            </a:pPr>
            <a:r>
              <a:rPr lang="en-US" dirty="0">
                <a:solidFill>
                  <a:srgbClr val="0D0D0D"/>
                </a:solidFill>
                <a:latin typeface="Calibri"/>
                <a:ea typeface="Calibri"/>
                <a:cs typeface="Calibri"/>
              </a:rPr>
              <a:t>Lower the closing price, more number of bitcoin volumes are being traded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solidFill>
                  <a:srgbClr val="0D0D0D"/>
                </a:solidFill>
                <a:latin typeface="Söhne"/>
              </a:rPr>
              <a:t>A- This</a:t>
            </a:r>
            <a:r>
              <a:rPr lang="en-US" b="0" i="0" dirty="0">
                <a:solidFill>
                  <a:srgbClr val="0D0D0D"/>
                </a:solidFill>
                <a:effectLst/>
                <a:latin typeface="Söhne"/>
              </a:rPr>
              <a:t> type of plot combines a kernel density estimate (KDE) with a histogram and is used to show the distribution of a continuous variable. The KDE curve smooths the data to give a sense of the density of the distribution, while the histogram would represent the actual data points across intervals.</a:t>
            </a:r>
          </a:p>
          <a:p>
            <a:endParaRPr lang="en-US" dirty="0">
              <a:solidFill>
                <a:srgbClr val="0D0D0D"/>
              </a:solidFill>
              <a:latin typeface="Söhne"/>
            </a:endParaRPr>
          </a:p>
          <a:p>
            <a:pPr marL="171450" indent="-171450">
              <a:buFont typeface="Arial"/>
              <a:buChar char="•"/>
            </a:pPr>
            <a:r>
              <a:rPr lang="en-US" b="1" dirty="0">
                <a:solidFill>
                  <a:srgbClr val="0D0D0D"/>
                </a:solidFill>
              </a:rPr>
              <a:t>Visualization:</a:t>
            </a:r>
            <a:r>
              <a:rPr lang="en-US" dirty="0">
                <a:solidFill>
                  <a:srgbClr val="0D0D0D"/>
                </a:solidFill>
              </a:rPr>
              <a:t> "This plot is a mix of a histogram and a smooth curve from the KDE. It gives us both a granular and smoothed perspective on price distribution."</a:t>
            </a:r>
            <a:endParaRPr lang="en-US" dirty="0"/>
          </a:p>
          <a:p>
            <a:pPr marL="171450" indent="-171450">
              <a:buFont typeface="Arial"/>
              <a:buChar char="•"/>
            </a:pPr>
            <a:r>
              <a:rPr lang="en-US" b="1" dirty="0">
                <a:solidFill>
                  <a:srgbClr val="0D0D0D"/>
                </a:solidFill>
              </a:rPr>
              <a:t>Takeaway:</a:t>
            </a:r>
            <a:r>
              <a:rPr lang="en-US" dirty="0">
                <a:solidFill>
                  <a:srgbClr val="0D0D0D"/>
                </a:solidFill>
              </a:rPr>
              <a:t> "The right-skew is evident, showing us that while most prices are moderate, the potential for sudden high spikes is always lurking. It’s an important consideration for any risk assessment."</a:t>
            </a:r>
            <a:endParaRPr lang="en-US" dirty="0"/>
          </a:p>
          <a:p>
            <a:endParaRPr lang="en-US" dirty="0">
              <a:solidFill>
                <a:srgbClr val="0D0D0D"/>
              </a:solidFill>
              <a:latin typeface="Söhne"/>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buFont typeface="Arial" panose="020B0604020202020204" pitchFamily="34" charset="0"/>
              <a:buChar char="•"/>
            </a:pPr>
            <a:r>
              <a:rPr lang="en-US" dirty="0">
                <a:solidFill>
                  <a:srgbClr val="0D0D0D"/>
                </a:solidFill>
                <a:latin typeface="Söhne"/>
              </a:rPr>
              <a:t>A- -</a:t>
            </a:r>
            <a:r>
              <a:rPr lang="en-US" b="0" i="0" dirty="0">
                <a:solidFill>
                  <a:srgbClr val="0D0D0D"/>
                </a:solidFill>
                <a:effectLst/>
                <a:latin typeface="Söhne"/>
              </a:rPr>
              <a:t> The box plot displays the range and distribution of closing prices.</a:t>
            </a:r>
          </a:p>
          <a:p>
            <a:pPr algn="l">
              <a:buFont typeface="Arial" panose="020B0604020202020204" pitchFamily="34" charset="0"/>
              <a:buChar char="•"/>
            </a:pPr>
            <a:r>
              <a:rPr lang="en-US" b="0" i="0" dirty="0">
                <a:solidFill>
                  <a:srgbClr val="0D0D0D"/>
                </a:solidFill>
                <a:effectLst/>
                <a:latin typeface="Söhne"/>
              </a:rPr>
              <a:t>- The central box represents the interquartile range (IQR), highlighting the middle 50% of prices.</a:t>
            </a:r>
          </a:p>
          <a:p>
            <a:pPr algn="l">
              <a:buFont typeface="Arial" panose="020B0604020202020204" pitchFamily="34" charset="0"/>
              <a:buChar char="•"/>
            </a:pPr>
            <a:r>
              <a:rPr lang="en-US" b="0" i="0" dirty="0">
                <a:solidFill>
                  <a:srgbClr val="0D0D0D"/>
                </a:solidFill>
                <a:effectLst/>
                <a:latin typeface="Söhne"/>
              </a:rPr>
              <a:t>- The median is marked by a line within the box, situated towards the lower end of the IQR.</a:t>
            </a:r>
          </a:p>
          <a:p>
            <a:pPr algn="l">
              <a:buFont typeface="Arial" panose="020B0604020202020204" pitchFamily="34" charset="0"/>
              <a:buChar char="•"/>
            </a:pPr>
            <a:r>
              <a:rPr lang="en-US" b="0" i="0" dirty="0">
                <a:solidFill>
                  <a:srgbClr val="0D0D0D"/>
                </a:solidFill>
                <a:effectLst/>
                <a:latin typeface="Söhne"/>
              </a:rPr>
              <a:t>- Prices are right-skewed, as the median is closer to the bottom of the box.</a:t>
            </a:r>
          </a:p>
          <a:p>
            <a:pPr algn="l">
              <a:buFont typeface="Arial" panose="020B0604020202020204" pitchFamily="34" charset="0"/>
              <a:buChar char="•"/>
            </a:pPr>
            <a:r>
              <a:rPr lang="en-US" b="0" i="0" dirty="0">
                <a:solidFill>
                  <a:srgbClr val="0D0D0D"/>
                </a:solidFill>
                <a:effectLst/>
                <a:latin typeface="Söhne"/>
              </a:rPr>
              <a:t>- Whiskers extend from the box to the minimum and maximum values that are not considered outliers, indicating variability in prices.</a:t>
            </a:r>
          </a:p>
          <a:p>
            <a:pPr algn="l">
              <a:buFont typeface="Arial" panose="020B0604020202020204" pitchFamily="34" charset="0"/>
              <a:buChar char="•"/>
            </a:pPr>
            <a:r>
              <a:rPr lang="en-US" b="0" i="0" dirty="0">
                <a:solidFill>
                  <a:srgbClr val="0D0D0D"/>
                </a:solidFill>
                <a:effectLst/>
                <a:latin typeface="Söhne"/>
              </a:rPr>
              <a:t>- A bar on the far right suggests the existence of high-value outliers, indicating occasional price spikes.</a:t>
            </a:r>
          </a:p>
          <a:p>
            <a:pPr algn="l">
              <a:buFont typeface="Arial" panose="020B0604020202020204" pitchFamily="34" charset="0"/>
              <a:buChar char="•"/>
            </a:pPr>
            <a:endParaRPr lang="en-US" b="0" i="0" dirty="0">
              <a:solidFill>
                <a:srgbClr val="0D0D0D"/>
              </a:solidFill>
              <a:effectLst/>
              <a:latin typeface="Söhne"/>
            </a:endParaRPr>
          </a:p>
          <a:p>
            <a:pPr>
              <a:buFont typeface="Arial" panose="020B0604020202020204" pitchFamily="34" charset="0"/>
              <a:buChar char="•"/>
            </a:pPr>
            <a:r>
              <a:rPr lang="en-US" b="1" dirty="0">
                <a:solidFill>
                  <a:srgbClr val="0D0D0D"/>
                </a:solidFill>
              </a:rPr>
              <a:t>Description:</a:t>
            </a:r>
            <a:r>
              <a:rPr lang="en-US" dirty="0">
                <a:solidFill>
                  <a:srgbClr val="0D0D0D"/>
                </a:solidFill>
              </a:rPr>
              <a:t> "This box plot displays the range of Bitcoin closing prices, with the median closer to the bottom of the box, indicating most values are lower, but there are significant outliers on the higher end."</a:t>
            </a:r>
            <a:endParaRPr lang="en-US" dirty="0">
              <a:solidFill>
                <a:srgbClr val="0D0D0D"/>
              </a:solidFill>
              <a:latin typeface="Söhne"/>
            </a:endParaRPr>
          </a:p>
          <a:p>
            <a:pPr>
              <a:buFont typeface="Arial" panose="020B0604020202020204" pitchFamily="34" charset="0"/>
              <a:buChar char="•"/>
            </a:pPr>
            <a:r>
              <a:rPr lang="en-US" b="1" dirty="0">
                <a:solidFill>
                  <a:srgbClr val="0D0D0D"/>
                </a:solidFill>
              </a:rPr>
              <a:t>Takeaway:</a:t>
            </a:r>
            <a:r>
              <a:rPr lang="en-US" dirty="0">
                <a:solidFill>
                  <a:srgbClr val="0D0D0D"/>
                </a:solidFill>
              </a:rPr>
              <a:t> "The presence of high-value outliers suggests occasional price spikes, highlighting Bitcoin's volatility and the potential for substantial price movements."</a:t>
            </a:r>
            <a:endParaRPr lang="en-US" dirty="0"/>
          </a:p>
          <a:p>
            <a:pPr algn="l">
              <a:buFont typeface="Arial" panose="020B0604020202020204" pitchFamily="34" charset="0"/>
              <a:buChar char="•"/>
            </a:pPr>
            <a:endParaRPr lang="en-US" b="0" i="0" dirty="0">
              <a:solidFill>
                <a:srgbClr val="0D0D0D"/>
              </a:solidFill>
              <a:effectLst/>
              <a:latin typeface="Söhne"/>
            </a:endParaRPr>
          </a:p>
          <a:p>
            <a:pPr>
              <a:buFont typeface="Arial" panose="020B0604020202020204" pitchFamily="34" charset="0"/>
              <a:buChar char="•"/>
            </a:pPr>
            <a:endParaRPr lang="en-US" dirty="0">
              <a:solidFill>
                <a:srgbClr val="0D0D0D"/>
              </a:solidFill>
              <a:latin typeface="Söhne"/>
            </a:endParaRPr>
          </a:p>
          <a:p>
            <a:pPr algn="l">
              <a:buFont typeface="Arial" panose="020B0604020202020204" pitchFamily="34" charset="0"/>
              <a:buChar char="•"/>
            </a:pPr>
            <a:r>
              <a:rPr lang="en-US" b="0" i="0" dirty="0">
                <a:solidFill>
                  <a:srgbClr val="0D0D0D"/>
                </a:solidFill>
                <a:effectLst/>
                <a:latin typeface="Söhne"/>
              </a:rPr>
              <a:t>The central box of the plot represents the middle 50% of the data, bounded by Q1 and Q3.</a:t>
            </a:r>
          </a:p>
          <a:p>
            <a:pPr algn="l">
              <a:buFont typeface="Arial" panose="020B0604020202020204" pitchFamily="34" charset="0"/>
              <a:buChar char="•"/>
            </a:pPr>
            <a:r>
              <a:rPr lang="en-US" b="0" i="0" dirty="0">
                <a:solidFill>
                  <a:srgbClr val="0D0D0D"/>
                </a:solidFill>
                <a:effectLst/>
                <a:latin typeface="Söhne"/>
              </a:rPr>
              <a:t>The line inside the box indicates the median closing price.</a:t>
            </a:r>
          </a:p>
          <a:p>
            <a:pPr algn="l">
              <a:buFont typeface="Arial" panose="020B0604020202020204" pitchFamily="34" charset="0"/>
              <a:buChar char="•"/>
            </a:pPr>
            <a:r>
              <a:rPr lang="en-US" b="0" i="0" dirty="0">
                <a:solidFill>
                  <a:srgbClr val="0D0D0D"/>
                </a:solidFill>
                <a:effectLst/>
                <a:latin typeface="Söhne"/>
              </a:rPr>
              <a:t>The 'whiskers' extend from the box to the minimum and maximum values within 1.5 times the interquartile range (the distance between Q1 and Q3).</a:t>
            </a:r>
          </a:p>
          <a:p>
            <a:pPr algn="l">
              <a:buFont typeface="Arial" panose="020B0604020202020204" pitchFamily="34" charset="0"/>
              <a:buChar char="•"/>
            </a:pPr>
            <a:r>
              <a:rPr lang="en-US" b="0" i="0" dirty="0">
                <a:solidFill>
                  <a:srgbClr val="0D0D0D"/>
                </a:solidFill>
                <a:effectLst/>
                <a:latin typeface="Söhne"/>
              </a:rPr>
              <a:t>Any points beyond the whiskers could be considered outliers, but none are visible in this plot.</a:t>
            </a:r>
          </a:p>
          <a:p>
            <a:pPr algn="l">
              <a:buFont typeface="Arial" panose="020B0604020202020204" pitchFamily="34" charset="0"/>
              <a:buChar char="•"/>
            </a:pPr>
            <a:endParaRPr lang="en-US" b="0" i="0" dirty="0">
              <a:solidFill>
                <a:srgbClr val="0D0D0D"/>
              </a:solidFill>
              <a:effectLst/>
              <a:latin typeface="Söhne"/>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A- we're diving into the world of Bitcoin and its price movements. Our project focuses on forecasting Bitcoin prices using a combination of historical data and economic factors from From 2017-2023"</a:t>
            </a:r>
            <a:endParaRPr lang="en-US" dirty="0">
              <a:cs typeface="Calibri"/>
            </a:endParaRPr>
          </a:p>
          <a:p>
            <a:r>
              <a:rPr lang="en-US" dirty="0"/>
              <a:t>-  "Why is this important? Well, with Bitcoin's wild swings, knowing what might happen next can really give traders and investors an edge. That's exactly what we've tried to capture with our models."</a:t>
            </a:r>
            <a:endParaRPr lang="en-US" dirty="0">
              <a:cs typeface="Calibri"/>
            </a:endParaRPr>
          </a:p>
          <a:p>
            <a:endParaRPr lang="en-US" dirty="0">
              <a:ea typeface="Calibri"/>
              <a:cs typeface="Calibri"/>
            </a:endParaRPr>
          </a:p>
          <a:p>
            <a:r>
              <a:rPr lang="en-US" dirty="0"/>
              <a:t>Understanding Bitcoin's price movements helps investors make informed decisions, providing insights into market trends and potential future prices</a:t>
            </a:r>
            <a:endParaRPr lang="en-US" dirty="0">
              <a:cs typeface="Calibri"/>
            </a:endParaRPr>
          </a:p>
          <a:p>
            <a:endParaRPr lang="en-US" dirty="0">
              <a:ea typeface="Calibri"/>
              <a:cs typeface="Calibri"/>
            </a:endParaRPr>
          </a:p>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2690473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285750" indent="-285750">
              <a:buFont typeface="Arial"/>
              <a:buChar char="•"/>
            </a:pPr>
            <a:r>
              <a:rPr lang="en-US" b="1" dirty="0"/>
              <a:t>A- Description:</a:t>
            </a:r>
            <a:r>
              <a:rPr lang="en-US" dirty="0"/>
              <a:t> "This heatmap shows the Pearson correlations between Bitcoin's continuous features such as opening, closing, high, and low prices, along with volume. The color scale indicates the strength of correlation, with red showing strong positive correlations."</a:t>
            </a:r>
          </a:p>
          <a:p>
            <a:pPr marL="285750" indent="-285750">
              <a:buFont typeface="Arial"/>
              <a:buChar char="•"/>
            </a:pPr>
            <a:r>
              <a:rPr lang="en-US" b="1" dirty="0"/>
              <a:t>Takeaway:</a:t>
            </a:r>
            <a:r>
              <a:rPr lang="en-US" dirty="0"/>
              <a:t> "The strong correlations among price-related features suggest that these variables move together, which is expected. The moderate correlation with volume highlights that volume can influence price movements, useful for predictive modeling."</a:t>
            </a:r>
            <a:endParaRPr lang="en-US" dirty="0">
              <a:cs typeface="Calibri"/>
            </a:endParaRPr>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3802360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74655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 Feature engineering on the `timestamp` column is essential for transforming complex datetime data into more manageable components like year, month, day, weekday, and hour. </a:t>
            </a:r>
            <a:endParaRPr lang="en-US" dirty="0">
              <a:cs typeface="+mn-lt"/>
            </a:endParaRPr>
          </a:p>
          <a:p>
            <a:r>
              <a:rPr lang="en-US" dirty="0"/>
              <a:t> We went a step further by extracting features from timestamps and creating lag variables. This approach has added depth to our dataset, allowing us to capture important patterns over time that are essential for forecasting."</a:t>
            </a:r>
            <a:endParaRPr lang="en-US" dirty="0">
              <a:ea typeface="Calibri"/>
              <a:cs typeface="Calibri"/>
            </a:endParaRPr>
          </a:p>
          <a:p>
            <a:r>
              <a:rPr lang="en-US" dirty="0"/>
              <a:t> </a:t>
            </a:r>
            <a:r>
              <a:rPr lang="en-US" b="1" dirty="0"/>
              <a:t>"These steps have transformed our raw data into something much more meaningful. Our models are now not only smarter but also better equipped to understand the complexities of market dynamics."</a:t>
            </a:r>
            <a:endParaRPr lang="en-US" b="1"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2332809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 Creating lag features, such as lag_1, lag_2, and lag_3, involves shifting the 'close' column in a </a:t>
            </a:r>
            <a:r>
              <a:rPr lang="en-US" dirty="0" err="1"/>
              <a:t>dataframe</a:t>
            </a:r>
            <a:r>
              <a:rPr lang="en-US" dirty="0"/>
              <a:t> to capture previous values. </a:t>
            </a:r>
          </a:p>
          <a:p>
            <a:r>
              <a:rPr lang="en-US" dirty="0"/>
              <a:t>By using these lagged features, predictive models can better understand how past values influence current predictions, essential for time series forecasting.</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2434691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1" dirty="0"/>
              <a:t>S- The values range from -1 to 1, where 1 indicates a perfect positive relationship, -1 indicates a perfect negative relationship, and 0 means no linear correlation.</a:t>
            </a:r>
            <a:r>
              <a:rPr lang="en-US" dirty="0"/>
              <a:t> </a:t>
            </a:r>
          </a:p>
          <a:p>
            <a:r>
              <a:rPr lang="en-US" dirty="0"/>
              <a:t>A correlation matrix is a table showing correlation coefficients between variables. Each cell in the table represents the correlation between two variables. This matrix helps to identify the strength and direction of relationships between multiple variables.</a:t>
            </a:r>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239540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 n our project, we are implementing a suite of five diverse machine learning models to predict Bitcoin prices, each offering unique perspectives and analytical strengths:</a:t>
            </a:r>
          </a:p>
          <a:p>
            <a:r>
              <a:rPr lang="en-US" b="1" dirty="0"/>
              <a:t>Linear Regression</a:t>
            </a:r>
            <a:r>
              <a:rPr lang="en-US" dirty="0"/>
              <a:t>: A foundational model that assumes a linear relationship between the input variables and the target variable. It's fast and provides a baseline for performance.</a:t>
            </a:r>
            <a:endParaRPr lang="en-US" dirty="0">
              <a:ea typeface="Calibri"/>
              <a:cs typeface="Calibri"/>
            </a:endParaRPr>
          </a:p>
          <a:p>
            <a:r>
              <a:rPr lang="en-US" b="1" dirty="0" err="1"/>
              <a:t>XGBoost</a:t>
            </a:r>
            <a:r>
              <a:rPr lang="en-US" dirty="0"/>
              <a:t>: Short for </a:t>
            </a:r>
            <a:r>
              <a:rPr lang="en-US" dirty="0" err="1"/>
              <a:t>eXtreme</a:t>
            </a:r>
            <a:r>
              <a:rPr lang="en-US" dirty="0"/>
              <a:t> Gradient Boosting, this model is a decision-tree-based ensemble that uses a gradient boosting framework. It's known for its performance and speed in machine learning competitions.</a:t>
            </a:r>
            <a:endParaRPr lang="en-US" dirty="0">
              <a:ea typeface="Calibri"/>
              <a:cs typeface="Calibri"/>
            </a:endParaRPr>
          </a:p>
          <a:p>
            <a:r>
              <a:rPr lang="en-US" b="1" dirty="0"/>
              <a:t>Random Forest</a:t>
            </a:r>
            <a:r>
              <a:rPr lang="en-US" dirty="0"/>
              <a:t>: This is an ensemble of decision trees, which is great for handling the non-linearity in our data. It works well for complex datasets and can capture intricate structures in the data.</a:t>
            </a:r>
            <a:endParaRPr lang="en-US" dirty="0">
              <a:ea typeface="Calibri"/>
              <a:cs typeface="Calibri"/>
            </a:endParaRPr>
          </a:p>
          <a:p>
            <a:r>
              <a:rPr lang="en-US" b="1" dirty="0"/>
              <a:t>Decision Tree</a:t>
            </a:r>
            <a:r>
              <a:rPr lang="en-US" dirty="0"/>
              <a:t>: A single decision tree provides clear logic and understanding of the factors influencing predictions. It's useful for interpretability, although it might not capture as much complexity as the ensemble methods.</a:t>
            </a:r>
            <a:endParaRPr lang="en-US" dirty="0">
              <a:ea typeface="Calibri"/>
              <a:cs typeface="Calibri"/>
            </a:endParaRPr>
          </a:p>
          <a:p>
            <a:r>
              <a:rPr lang="en-US" dirty="0"/>
              <a:t>Each model contributes its unique approach to tackling the challenge of forecasting Bitcoin prices, allowing us to compare and combine their predictions for more accurate and robust results."</a:t>
            </a:r>
            <a:endParaRPr lang="en-US" dirty="0">
              <a:ea typeface="Calibri"/>
              <a:cs typeface="Calibri"/>
            </a:endParaRPr>
          </a:p>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2041190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 This is the introduction of machine learning model wherein train and test data is split into 2 parts.</a:t>
            </a:r>
          </a:p>
          <a:p>
            <a:r>
              <a:rPr lang="en-US" dirty="0"/>
              <a:t>This section imports necessary Python libraries and functions. This assumes there's a pre-loaded </a:t>
            </a:r>
            <a:r>
              <a:rPr lang="en-US" dirty="0" err="1"/>
              <a:t>DataFrame</a:t>
            </a:r>
            <a:r>
              <a:rPr lang="en-US" dirty="0"/>
              <a:t> </a:t>
            </a:r>
            <a:r>
              <a:rPr lang="en-US" b="1" dirty="0" err="1"/>
              <a:t>df</a:t>
            </a:r>
            <a:r>
              <a:rPr lang="en-US" dirty="0"/>
              <a:t>. It then selects a subset of the columns to use as features (</a:t>
            </a:r>
            <a:r>
              <a:rPr lang="en-US" b="1" dirty="0"/>
              <a:t>X</a:t>
            </a:r>
            <a:r>
              <a:rPr lang="en-US" dirty="0"/>
              <a:t>) for model training, and another column (</a:t>
            </a:r>
            <a:r>
              <a:rPr lang="en-US" b="1" dirty="0"/>
              <a:t>close</a:t>
            </a:r>
            <a:r>
              <a:rPr lang="en-US" dirty="0"/>
              <a:t>) as the target variable (</a:t>
            </a:r>
            <a:r>
              <a:rPr lang="en-US" b="1" dirty="0"/>
              <a:t>y</a:t>
            </a:r>
            <a:r>
              <a:rPr lang="en-US" dirty="0"/>
              <a:t>).</a:t>
            </a:r>
          </a:p>
          <a:p>
            <a:endParaRPr lang="en-US" dirty="0"/>
          </a:p>
          <a:p>
            <a:r>
              <a:rPr lang="en-US" dirty="0"/>
              <a:t>The </a:t>
            </a:r>
            <a:r>
              <a:rPr lang="en-US" b="1" dirty="0" err="1"/>
              <a:t>train_test_split</a:t>
            </a:r>
            <a:r>
              <a:rPr lang="en-US" dirty="0"/>
              <a:t> function is used to divide the data into a training set (</a:t>
            </a:r>
            <a:r>
              <a:rPr lang="en-US" b="1" dirty="0" err="1"/>
              <a:t>X_train_full</a:t>
            </a:r>
            <a:r>
              <a:rPr lang="en-US" dirty="0"/>
              <a:t>, </a:t>
            </a:r>
            <a:r>
              <a:rPr lang="en-US" b="1" dirty="0" err="1"/>
              <a:t>y_train_full</a:t>
            </a:r>
            <a:r>
              <a:rPr lang="en-US" dirty="0"/>
              <a:t>) and a test set (</a:t>
            </a:r>
            <a:r>
              <a:rPr lang="en-US" b="1" dirty="0" err="1"/>
              <a:t>X_test</a:t>
            </a:r>
            <a:r>
              <a:rPr lang="en-US" dirty="0"/>
              <a:t>, </a:t>
            </a:r>
            <a:r>
              <a:rPr lang="en-US" b="1" dirty="0" err="1"/>
              <a:t>y_test</a:t>
            </a:r>
            <a:r>
              <a:rPr lang="en-US" dirty="0"/>
              <a:t>). </a:t>
            </a:r>
          </a:p>
          <a:p>
            <a:r>
              <a:rPr lang="en-US" dirty="0"/>
              <a:t>The test set will be 30% of the total data (</a:t>
            </a:r>
            <a:r>
              <a:rPr lang="en-US" b="1" dirty="0" err="1"/>
              <a:t>test_size</a:t>
            </a:r>
            <a:r>
              <a:rPr lang="en-US" b="1" dirty="0"/>
              <a:t>=0.3</a:t>
            </a:r>
            <a:r>
              <a:rPr lang="en-US" dirty="0"/>
              <a:t>), and </a:t>
            </a:r>
            <a:r>
              <a:rPr lang="en-US" b="1" dirty="0" err="1"/>
              <a:t>random_state</a:t>
            </a:r>
            <a:r>
              <a:rPr lang="en-US" b="1" dirty="0"/>
              <a:t>=42</a:t>
            </a:r>
            <a:r>
              <a:rPr lang="en-US" dirty="0"/>
              <a:t> ensures reproducibility of the split.</a:t>
            </a:r>
            <a:endParaRPr lang="en-US" dirty="0">
              <a:ea typeface="Calibri"/>
              <a:cs typeface="Calibri"/>
            </a:endParaRPr>
          </a:p>
          <a:p>
            <a:r>
              <a:rPr lang="en-US" dirty="0"/>
              <a:t>This code uses </a:t>
            </a:r>
            <a:r>
              <a:rPr lang="en-US" b="1" dirty="0" err="1"/>
              <a:t>iloc</a:t>
            </a:r>
            <a:r>
              <a:rPr lang="en-US" dirty="0"/>
              <a:t> to select the first 10,000 rows from the training data for faster execution. It can be adjusted based on the computational resources and needs.</a:t>
            </a:r>
            <a:endParaRPr lang="en-US" dirty="0">
              <a:ea typeface="Calibri"/>
              <a:cs typeface="Calibri"/>
            </a:endParaRPr>
          </a:p>
          <a:p>
            <a:br>
              <a:rPr lang="en-US" dirty="0">
                <a:cs typeface="+mn-lt"/>
              </a:rPr>
            </a:br>
            <a:r>
              <a:rPr lang="en-US" dirty="0"/>
              <a:t>Here, the difference between consecutive prices is calculated (which can show the increase or decrease in price). The resulting </a:t>
            </a:r>
            <a:r>
              <a:rPr lang="en-US" b="1" dirty="0" err="1"/>
              <a:t>NaN</a:t>
            </a:r>
            <a:r>
              <a:rPr lang="en-US" dirty="0"/>
              <a:t> values from </a:t>
            </a:r>
            <a:r>
              <a:rPr lang="en-US" b="1" dirty="0"/>
              <a:t>.diff()</a:t>
            </a:r>
            <a:r>
              <a:rPr lang="en-US" dirty="0"/>
              <a:t> are filled with 0. Then, this difference is binarized: if the difference is positive (indicating an increase in price), it's turned into a 1, otherwise it remains a 0. This binarized target is what will be used for classification tasks.</a:t>
            </a:r>
            <a:endParaRPr lang="en-US" dirty="0">
              <a:ea typeface="Calibri"/>
              <a:cs typeface="Calibri"/>
            </a:endParaRPr>
          </a:p>
          <a:p>
            <a:r>
              <a:rPr lang="en-US" dirty="0"/>
              <a:t>The slide appears to set up the initial steps for several machine learning models, preparing both the feature matrix and target vector for model training and evaluation.</a:t>
            </a:r>
            <a:endParaRPr lang="en-US" dirty="0">
              <a:ea typeface="Calibri"/>
              <a:cs typeface="Calibri"/>
            </a:endParaRPr>
          </a:p>
          <a:p>
            <a:endParaRPr lang="en-US" dirty="0">
              <a:cs typeface="+mn-lt"/>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2099086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A- The </a:t>
            </a:r>
            <a:r>
              <a:rPr lang="en-US" b="1" dirty="0" err="1"/>
              <a:t>LinearRegression</a:t>
            </a:r>
            <a:r>
              <a:rPr lang="en-US" dirty="0"/>
              <a:t> class and evaluation metrics (</a:t>
            </a:r>
            <a:r>
              <a:rPr lang="en-US" b="1" dirty="0" err="1"/>
              <a:t>mean_squared_error</a:t>
            </a:r>
            <a:r>
              <a:rPr lang="en-US" dirty="0"/>
              <a:t>, </a:t>
            </a:r>
            <a:r>
              <a:rPr lang="en-US" b="1" dirty="0"/>
              <a:t>r2_score</a:t>
            </a:r>
            <a:r>
              <a:rPr lang="en-US" dirty="0"/>
              <a:t>) from scikit-learn.</a:t>
            </a:r>
          </a:p>
          <a:p>
            <a:r>
              <a:rPr lang="en-US" b="1" dirty="0"/>
              <a:t>Prediction</a:t>
            </a:r>
            <a:r>
              <a:rPr lang="en-US" dirty="0"/>
              <a:t>: The model makes predictions on the test dataset (</a:t>
            </a:r>
            <a:r>
              <a:rPr lang="en-US" b="1" dirty="0" err="1"/>
              <a:t>X_test</a:t>
            </a:r>
            <a:r>
              <a:rPr lang="en-US" dirty="0"/>
              <a:t>).</a:t>
            </a:r>
            <a:endParaRPr lang="en-US" dirty="0">
              <a:ea typeface="Calibri"/>
              <a:cs typeface="Calibri"/>
            </a:endParaRPr>
          </a:p>
          <a:p>
            <a:pPr marL="171450" indent="-171450">
              <a:buFont typeface="Arial"/>
              <a:buChar char="•"/>
            </a:pPr>
            <a:endParaRPr lang="en-US" dirty="0">
              <a:ea typeface="Calibri"/>
              <a:cs typeface="Calibri"/>
            </a:endParaRPr>
          </a:p>
          <a:p>
            <a:pPr marL="171450" indent="-171450">
              <a:buFont typeface="Arial"/>
              <a:buChar char="•"/>
            </a:pPr>
            <a:r>
              <a:rPr lang="en-US" b="1" dirty="0"/>
              <a:t>R² Score</a:t>
            </a:r>
            <a:r>
              <a:rPr lang="en-US" dirty="0"/>
              <a:t>: Very close to 1 (0.9999993438104883), suggesting a nearly perfect fit.</a:t>
            </a:r>
            <a:endParaRPr lang="en-US" dirty="0">
              <a:ea typeface="Calibri"/>
              <a:cs typeface="Calibri"/>
            </a:endParaRPr>
          </a:p>
          <a:p>
            <a:pPr marL="171450" indent="-171450">
              <a:buFont typeface="Arial"/>
              <a:buChar char="•"/>
            </a:pPr>
            <a:r>
              <a:rPr lang="en-US" b="1" dirty="0"/>
              <a:t>MSE Score</a:t>
            </a:r>
            <a:r>
              <a:rPr lang="en-US" dirty="0"/>
              <a:t>: 169.20323143629122</a:t>
            </a:r>
            <a:endParaRPr lang="en-US" dirty="0">
              <a:ea typeface="Calibri"/>
              <a:cs typeface="Calibri"/>
            </a:endParaRPr>
          </a:p>
          <a:p>
            <a:pPr marL="171450" indent="-171450">
              <a:buFont typeface="Arial"/>
              <a:buChar char="•"/>
            </a:pPr>
            <a:r>
              <a:rPr lang="en-US" b="1" dirty="0"/>
              <a:t>RMSE Score</a:t>
            </a:r>
            <a:r>
              <a:rPr lang="en-US" dirty="0"/>
              <a:t>: 13.007814245148614</a:t>
            </a:r>
            <a:endParaRPr lang="en-US" dirty="0">
              <a:ea typeface="Calibri"/>
              <a:cs typeface="Calibri"/>
            </a:endParaRPr>
          </a:p>
          <a:p>
            <a:endParaRPr lang="en-US" dirty="0">
              <a:cs typeface="+mn-lt"/>
            </a:endParaRPr>
          </a:p>
          <a:p>
            <a:endParaRPr lang="en-US" dirty="0">
              <a:cs typeface="+mn-lt"/>
            </a:endParaRPr>
          </a:p>
          <a:p>
            <a:pPr marL="171450" indent="-171450">
              <a:buFont typeface="Arial"/>
              <a:buChar char="•"/>
            </a:pPr>
            <a:r>
              <a:rPr lang="en-US" b="1" dirty="0"/>
              <a:t>Hyperparameter Grid Setup</a:t>
            </a:r>
            <a:r>
              <a:rPr lang="en-US" dirty="0"/>
              <a:t>: A hyperparameter grid for Ridge Regression is set up with the </a:t>
            </a:r>
            <a:r>
              <a:rPr lang="en-US" b="1" dirty="0"/>
              <a:t>alpha</a:t>
            </a:r>
            <a:r>
              <a:rPr lang="en-US" dirty="0"/>
              <a:t> parameter, which controls the regularization strength. The values span several orders of magnitude from 0.1 to 1000.</a:t>
            </a:r>
            <a:endParaRPr lang="en-US" dirty="0">
              <a:ea typeface="Calibri"/>
              <a:cs typeface="Calibri"/>
            </a:endParaRPr>
          </a:p>
          <a:p>
            <a:pPr marL="171450" indent="-171450">
              <a:buFont typeface="Arial"/>
              <a:buChar char="•"/>
            </a:pPr>
            <a:r>
              <a:rPr lang="en-US" b="1" dirty="0"/>
              <a:t>Hyperparameter Tuning</a:t>
            </a:r>
            <a:r>
              <a:rPr lang="en-US" dirty="0"/>
              <a:t>: </a:t>
            </a:r>
            <a:r>
              <a:rPr lang="en-US" b="1" dirty="0" err="1"/>
              <a:t>GridSearchCV</a:t>
            </a:r>
            <a:r>
              <a:rPr lang="en-US" dirty="0"/>
              <a:t> is set up with the Ridge model, the hyperparameter grid, and uses 5-fold cross-validation. It also uses the negative mean squared error as a scoring function.</a:t>
            </a:r>
            <a:endParaRPr lang="en-US" dirty="0">
              <a:ea typeface="Calibri"/>
              <a:cs typeface="Calibri"/>
            </a:endParaRPr>
          </a:p>
          <a:p>
            <a:pPr marL="171450" indent="-171450">
              <a:buFont typeface="Arial"/>
              <a:buChar char="•"/>
            </a:pPr>
            <a:r>
              <a:rPr lang="en-US" b="1" dirty="0"/>
              <a:t>Model Training and Tuning</a:t>
            </a:r>
            <a:r>
              <a:rPr lang="en-US" dirty="0"/>
              <a:t>: The grid search object (</a:t>
            </a:r>
            <a:r>
              <a:rPr lang="en-US" b="1" dirty="0" err="1"/>
              <a:t>ridge_cv</a:t>
            </a:r>
            <a:r>
              <a:rPr lang="en-US" dirty="0"/>
              <a:t>) is fitted to the training data, effectively training and evaluating multiple Ridge Regression models with different </a:t>
            </a:r>
            <a:r>
              <a:rPr lang="en-US" b="1" dirty="0"/>
              <a:t>alpha</a:t>
            </a:r>
            <a:r>
              <a:rPr lang="en-US" dirty="0"/>
              <a:t> values.</a:t>
            </a:r>
            <a:endParaRPr lang="en-US" dirty="0">
              <a:ea typeface="Calibri"/>
              <a:cs typeface="Calibri"/>
            </a:endParaRPr>
          </a:p>
          <a:p>
            <a:r>
              <a:rPr lang="en-US" dirty="0"/>
              <a:t>Ridge Regression Results with Hyperparameter Tuning:</a:t>
            </a:r>
            <a:endParaRPr lang="en-US" dirty="0">
              <a:ea typeface="Calibri"/>
              <a:cs typeface="Calibri"/>
            </a:endParaRPr>
          </a:p>
          <a:p>
            <a:pPr marL="171450" indent="-171450">
              <a:buFont typeface="Arial"/>
              <a:buChar char="•"/>
            </a:pPr>
            <a:r>
              <a:rPr lang="en-US" b="1" dirty="0"/>
              <a:t>Best alpha</a:t>
            </a:r>
            <a:r>
              <a:rPr lang="en-US" dirty="0"/>
              <a:t>: 0.1, suggesting that a low amount of regularization was best for this dataset.</a:t>
            </a:r>
            <a:endParaRPr lang="en-US" dirty="0">
              <a:ea typeface="Calibri"/>
              <a:cs typeface="Calibri"/>
            </a:endParaRPr>
          </a:p>
          <a:p>
            <a:pPr marL="171450" indent="-171450">
              <a:buFont typeface="Arial"/>
              <a:buChar char="•"/>
            </a:pPr>
            <a:r>
              <a:rPr lang="en-US" b="1" dirty="0"/>
              <a:t>R² Score</a:t>
            </a:r>
            <a:r>
              <a:rPr lang="en-US" dirty="0"/>
              <a:t>: Same as Linear Regression, suggesting similar performance.</a:t>
            </a:r>
            <a:endParaRPr lang="en-US" dirty="0">
              <a:ea typeface="Calibri"/>
              <a:cs typeface="Calibri"/>
            </a:endParaRPr>
          </a:p>
          <a:p>
            <a:pPr marL="171450" indent="-171450">
              <a:buFont typeface="Arial"/>
              <a:buChar char="•"/>
            </a:pPr>
            <a:r>
              <a:rPr lang="en-US" b="1" dirty="0"/>
              <a:t>MSE Score</a:t>
            </a:r>
            <a:r>
              <a:rPr lang="en-US" dirty="0"/>
              <a:t>: Virtually identical to Linear Regression.</a:t>
            </a:r>
            <a:endParaRPr lang="en-US" dirty="0">
              <a:ea typeface="Calibri"/>
              <a:cs typeface="Calibri"/>
            </a:endParaRPr>
          </a:p>
          <a:p>
            <a:pPr marL="171450" indent="-171450">
              <a:buFont typeface="Arial"/>
              <a:buChar char="•"/>
            </a:pPr>
            <a:r>
              <a:rPr lang="en-US" b="1" dirty="0"/>
              <a:t>RMSE Score</a:t>
            </a:r>
            <a:r>
              <a:rPr lang="en-US" dirty="0"/>
              <a:t>: Virtually identical to Linear Regression.</a:t>
            </a:r>
            <a:endParaRPr lang="en-US" dirty="0">
              <a:ea typeface="Calibri"/>
              <a:cs typeface="Calibri"/>
            </a:endParaRPr>
          </a:p>
          <a:p>
            <a:r>
              <a:rPr lang="en-US" b="1" dirty="0"/>
              <a:t>Comparison:</a:t>
            </a:r>
            <a:endParaRPr lang="en-US" dirty="0"/>
          </a:p>
          <a:p>
            <a:r>
              <a:rPr lang="en-US" dirty="0"/>
              <a:t>Both the Linear Regression and Ridge Regression models have provided nearly identical results, which are both close to a perfect fit (R² score). The identical nature of the metrics suggests that either the additional complexity of the Ridge Regression model wasn't necessary for this dataset, or that the optimal </a:t>
            </a:r>
            <a:r>
              <a:rPr lang="en-US" b="1" dirty="0"/>
              <a:t>alpha</a:t>
            </a:r>
            <a:r>
              <a:rPr lang="en-US" dirty="0"/>
              <a:t> value found is low enough that it's effect on the regression is minimal, making it act almost the same as a Linear Regression model.</a:t>
            </a:r>
            <a:endParaRPr lang="en-US" dirty="0">
              <a:ea typeface="Calibri"/>
              <a:cs typeface="Calibri"/>
            </a:endParaRPr>
          </a:p>
          <a:p>
            <a:r>
              <a:rPr lang="en-US" dirty="0"/>
              <a:t>The results suggest that the problem might be simple enough that linear models without regularization can already perform extremely well, and the dataset might not have a significant amount of multicollinearity or features that would cause overfitting, where Ridge Regression’s regularization would otherwise be beneficial.</a:t>
            </a:r>
            <a:endParaRPr lang="en-US" dirty="0">
              <a:ea typeface="Calibri"/>
              <a:cs typeface="Calibri"/>
            </a:endParaRPr>
          </a:p>
          <a:p>
            <a:endParaRPr lang="en-US" dirty="0">
              <a:ea typeface="Calibri"/>
              <a:cs typeface="+mn-lt"/>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1113804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ea typeface="Calibri"/>
                <a:cs typeface="Calibri"/>
              </a:rPr>
              <a:t>A- </a:t>
            </a:r>
          </a:p>
          <a:p>
            <a:pPr marL="171450" indent="-171450">
              <a:buFont typeface="Arial"/>
              <a:buChar char="•"/>
            </a:pPr>
            <a:r>
              <a:rPr lang="en-US" b="1" dirty="0"/>
              <a:t>RMSE</a:t>
            </a:r>
            <a:r>
              <a:rPr lang="en-US" dirty="0"/>
              <a:t>: 147.77 (indicating the average error of the model's predictions)</a:t>
            </a:r>
            <a:endParaRPr lang="en-US" dirty="0">
              <a:ea typeface="Calibri"/>
              <a:cs typeface="Calibri"/>
            </a:endParaRPr>
          </a:p>
          <a:p>
            <a:pPr marL="171450" indent="-171450">
              <a:buFont typeface="Arial"/>
              <a:buChar char="•"/>
            </a:pPr>
            <a:r>
              <a:rPr lang="en-US" b="1" dirty="0"/>
              <a:t>R² Score</a:t>
            </a:r>
            <a:r>
              <a:rPr lang="en-US" dirty="0"/>
              <a:t>: 0.9999915 (indicating a very high proportion of variance explained by the model)</a:t>
            </a:r>
            <a:endParaRPr lang="en-US" dirty="0">
              <a:ea typeface="Calibri"/>
              <a:cs typeface="Calibri"/>
            </a:endParaRPr>
          </a:p>
          <a:p>
            <a:br>
              <a:rPr lang="en-US" dirty="0">
                <a:cs typeface="+mn-lt"/>
              </a:rPr>
            </a:br>
            <a:r>
              <a:rPr lang="en-US" dirty="0" err="1"/>
              <a:t>XGBoost</a:t>
            </a:r>
            <a:r>
              <a:rPr lang="en-US" dirty="0"/>
              <a:t> Results (with tuning):</a:t>
            </a:r>
            <a:endParaRPr lang="en-US" dirty="0">
              <a:ea typeface="Calibri"/>
              <a:cs typeface="Calibri"/>
            </a:endParaRPr>
          </a:p>
          <a:p>
            <a:pPr marL="171450" indent="-171450">
              <a:buFont typeface="Arial"/>
              <a:buChar char="•"/>
            </a:pPr>
            <a:r>
              <a:rPr lang="en-US" b="1" dirty="0"/>
              <a:t>Best Parameters</a:t>
            </a:r>
            <a:r>
              <a:rPr lang="en-US" dirty="0"/>
              <a:t>: Shows the best combination of hyperparameters found (</a:t>
            </a:r>
            <a:r>
              <a:rPr lang="en-US" b="1" dirty="0"/>
              <a:t>{'</a:t>
            </a:r>
            <a:r>
              <a:rPr lang="en-US" b="1" dirty="0" err="1"/>
              <a:t>colsample_bytree</a:t>
            </a:r>
            <a:r>
              <a:rPr lang="en-US" b="1" dirty="0"/>
              <a:t>': 0.7, '</a:t>
            </a:r>
            <a:r>
              <a:rPr lang="en-US" b="1" dirty="0" err="1"/>
              <a:t>learning_rate</a:t>
            </a:r>
            <a:r>
              <a:rPr lang="en-US" b="1" dirty="0"/>
              <a:t>': 0.1, '</a:t>
            </a:r>
            <a:r>
              <a:rPr lang="en-US" b="1" dirty="0" err="1"/>
              <a:t>max_depth</a:t>
            </a:r>
            <a:r>
              <a:rPr lang="en-US" b="1" dirty="0"/>
              <a:t>': 5, '</a:t>
            </a:r>
            <a:r>
              <a:rPr lang="en-US" b="1" dirty="0" err="1"/>
              <a:t>n_estimators</a:t>
            </a:r>
            <a:r>
              <a:rPr lang="en-US" b="1" dirty="0"/>
              <a:t>': 100, 'subsample': 0.9}</a:t>
            </a:r>
            <a:r>
              <a:rPr lang="en-US" dirty="0"/>
              <a:t>).</a:t>
            </a:r>
            <a:endParaRPr lang="en-US" dirty="0">
              <a:ea typeface="Calibri"/>
              <a:cs typeface="Calibri"/>
            </a:endParaRPr>
          </a:p>
          <a:p>
            <a:pPr marL="171450" indent="-171450">
              <a:buFont typeface="Arial"/>
              <a:buChar char="•"/>
            </a:pPr>
            <a:r>
              <a:rPr lang="en-US" b="1" dirty="0"/>
              <a:t>RMSE</a:t>
            </a:r>
            <a:r>
              <a:rPr lang="en-US" dirty="0"/>
              <a:t>: 127.90 (a lower RMSE than the untuned model, suggesting better performance).</a:t>
            </a:r>
            <a:endParaRPr lang="en-US" dirty="0">
              <a:ea typeface="Calibri"/>
              <a:cs typeface="Calibri"/>
            </a:endParaRPr>
          </a:p>
          <a:p>
            <a:pPr marL="171450" indent="-171450">
              <a:buFont typeface="Arial"/>
              <a:buChar char="•"/>
            </a:pPr>
            <a:r>
              <a:rPr lang="en-US" b="1" dirty="0"/>
              <a:t>R² Score</a:t>
            </a:r>
            <a:r>
              <a:rPr lang="en-US" dirty="0"/>
              <a:t>: 0.9999919 (comparable to the untuned model, indicating a very high proportion of variance explained).</a:t>
            </a:r>
            <a:endParaRPr lang="en-US" dirty="0">
              <a:ea typeface="Calibri"/>
              <a:cs typeface="Calibri"/>
            </a:endParaRPr>
          </a:p>
          <a:p>
            <a:r>
              <a:rPr lang="en-US" b="1" dirty="0"/>
              <a:t>Comparison:</a:t>
            </a:r>
            <a:endParaRPr lang="en-US" dirty="0"/>
          </a:p>
          <a:p>
            <a:r>
              <a:rPr lang="en-US" dirty="0"/>
              <a:t>Hyperparameter tuning has improved the performance of the </a:t>
            </a:r>
            <a:r>
              <a:rPr lang="en-US" dirty="0" err="1"/>
              <a:t>XGBoost</a:t>
            </a:r>
            <a:r>
              <a:rPr lang="en-US" dirty="0"/>
              <a:t> model. While the R² score remains virtually the same, the RMSE has decreased from 147.77 to 127.90, indicating a smaller average error in the predictions after tuning. This suggests that hyperparameter tuning can lead to more accurate predictions, even when the initial model performance is already high. The best hyperparameter combination found indicates a preference for a certain structure and regularization of the </a:t>
            </a:r>
            <a:r>
              <a:rPr lang="en-US" dirty="0" err="1"/>
              <a:t>XGBoost</a:t>
            </a:r>
            <a:r>
              <a:rPr lang="en-US" dirty="0"/>
              <a:t> model, which helped to reduce overfitting and improve predictive performance.</a:t>
            </a:r>
            <a:endParaRPr lang="en-US" dirty="0">
              <a:ea typeface="Calibri"/>
              <a:cs typeface="Calibri"/>
            </a:endParaRPr>
          </a:p>
          <a:p>
            <a:br>
              <a:rPr lang="en-US" dirty="0">
                <a:cs typeface="+mn-lt"/>
              </a:rPr>
            </a:br>
            <a:endParaRPr lang="en-US" dirty="0"/>
          </a:p>
          <a:p>
            <a:endParaRPr lang="en-US" dirty="0">
              <a:cs typeface="+mn-lt"/>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1036064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 The dataset is substantial, at over 333.38MB, suggesting a significant amount of information to analyze.</a:t>
            </a:r>
          </a:p>
          <a:p>
            <a:r>
              <a:rPr lang="en-US" b="1" dirty="0"/>
              <a:t>Record Count:</a:t>
            </a:r>
            <a:r>
              <a:rPr lang="en-US" dirty="0"/>
              <a:t> With over 3 million records, it offers a rich source of data for exploration and analysis.</a:t>
            </a:r>
            <a:endParaRPr lang="en-US" dirty="0">
              <a:cs typeface="Calibri"/>
            </a:endParaRPr>
          </a:p>
          <a:p>
            <a:r>
              <a:rPr lang="en-US" b="1" dirty="0"/>
              <a:t>Column Information:</a:t>
            </a:r>
            <a:r>
              <a:rPr lang="en-US" dirty="0"/>
              <a:t> The dataset contains 10 columns, indicating multiple variables or attributes to investigate.</a:t>
            </a:r>
            <a:endParaRPr lang="en-US" dirty="0">
              <a:cs typeface="Calibri"/>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 Results (without tuning):</a:t>
            </a:r>
          </a:p>
          <a:p>
            <a:pPr marL="285750" indent="-285750">
              <a:buFont typeface="Arial"/>
              <a:buChar char="•"/>
            </a:pPr>
            <a:r>
              <a:rPr lang="en-US" b="1" dirty="0"/>
              <a:t>Best RMSE</a:t>
            </a:r>
            <a:r>
              <a:rPr lang="en-US" dirty="0"/>
              <a:t>: Approximately 28.0186, indicating the model's average error in the unit of the target variable.</a:t>
            </a:r>
            <a:endParaRPr lang="en-US" dirty="0">
              <a:ea typeface="Calibri"/>
              <a:cs typeface="Calibri"/>
            </a:endParaRPr>
          </a:p>
          <a:p>
            <a:pPr marL="285750" indent="-285750">
              <a:buFont typeface="Arial"/>
              <a:buChar char="•"/>
            </a:pPr>
            <a:r>
              <a:rPr lang="en-US" b="1" dirty="0"/>
              <a:t>Final Model RMSE on Test Data</a:t>
            </a:r>
            <a:r>
              <a:rPr lang="en-US" dirty="0"/>
              <a:t>: Approximately 480.6406.</a:t>
            </a:r>
            <a:endParaRPr lang="en-US" dirty="0">
              <a:ea typeface="Calibri"/>
              <a:cs typeface="Calibri"/>
            </a:endParaRPr>
          </a:p>
          <a:p>
            <a:pPr marL="285750" indent="-285750">
              <a:buFont typeface="Arial"/>
              <a:buChar char="•"/>
            </a:pPr>
            <a:r>
              <a:rPr lang="en-US" b="1" dirty="0"/>
              <a:t>Final Model R² on Test Data</a:t>
            </a:r>
            <a:r>
              <a:rPr lang="en-US" dirty="0"/>
              <a:t>: Approximately 0.9999983, indicating an excellent fit to the test data.</a:t>
            </a:r>
            <a:endParaRPr lang="en-US" dirty="0">
              <a:ea typeface="Calibri"/>
              <a:cs typeface="Calibri"/>
            </a:endParaRPr>
          </a:p>
          <a:p>
            <a:endParaRPr lang="en-US" dirty="0">
              <a:ea typeface="Calibri"/>
              <a:cs typeface="Calibri"/>
            </a:endParaRPr>
          </a:p>
          <a:p>
            <a:r>
              <a:rPr lang="en-US" dirty="0"/>
              <a:t>Results (with tuning):</a:t>
            </a:r>
            <a:endParaRPr lang="en-US" dirty="0">
              <a:ea typeface="Calibri"/>
              <a:cs typeface="Calibri"/>
            </a:endParaRPr>
          </a:p>
          <a:p>
            <a:pPr marL="171450" indent="-171450">
              <a:buFont typeface="Arial"/>
              <a:buChar char="•"/>
            </a:pPr>
            <a:r>
              <a:rPr lang="en-US" b="1" dirty="0"/>
              <a:t>Best Parameters</a:t>
            </a:r>
            <a:r>
              <a:rPr lang="en-US" dirty="0"/>
              <a:t>: The best hyperparameters include </a:t>
            </a:r>
            <a:r>
              <a:rPr lang="en-US" b="1" dirty="0" err="1"/>
              <a:t>n_estimators</a:t>
            </a:r>
            <a:r>
              <a:rPr lang="en-US" b="1" dirty="0"/>
              <a:t>=100</a:t>
            </a:r>
            <a:r>
              <a:rPr lang="en-US" dirty="0"/>
              <a:t>, which is the number of trees in the forest, and a </a:t>
            </a:r>
            <a:r>
              <a:rPr lang="en-US" b="1" dirty="0" err="1"/>
              <a:t>min_samples_split</a:t>
            </a:r>
            <a:r>
              <a:rPr lang="en-US" b="1" dirty="0"/>
              <a:t>=2</a:t>
            </a:r>
            <a:r>
              <a:rPr lang="en-US" dirty="0"/>
              <a:t>, which is typical for Random Forest models to avoid overfitting.</a:t>
            </a:r>
            <a:endParaRPr lang="en-US" dirty="0">
              <a:ea typeface="Calibri"/>
              <a:cs typeface="Calibri"/>
            </a:endParaRPr>
          </a:p>
          <a:p>
            <a:pPr marL="171450" indent="-171450">
              <a:buFont typeface="Arial"/>
              <a:buChar char="•"/>
            </a:pPr>
            <a:r>
              <a:rPr lang="en-US" b="1" dirty="0"/>
              <a:t>Best RMSE</a:t>
            </a:r>
            <a:r>
              <a:rPr lang="en-US" dirty="0"/>
              <a:t>: Approximately 27.7375, indicating a slight improvement in performance over the untuned model.</a:t>
            </a:r>
            <a:endParaRPr lang="en-US" dirty="0">
              <a:ea typeface="Calibri"/>
              <a:cs typeface="Calibri"/>
            </a:endParaRPr>
          </a:p>
          <a:p>
            <a:pPr marL="171450" indent="-171450">
              <a:buFont typeface="Arial"/>
              <a:buChar char="•"/>
            </a:pPr>
            <a:r>
              <a:rPr lang="en-US" b="1" dirty="0"/>
              <a:t>Random Forest Regression RMSE on Test Data</a:t>
            </a:r>
            <a:r>
              <a:rPr lang="en-US" dirty="0"/>
              <a:t>: Approximately 471.7866.</a:t>
            </a:r>
            <a:endParaRPr lang="en-US" dirty="0">
              <a:ea typeface="Calibri"/>
              <a:cs typeface="Calibri"/>
            </a:endParaRPr>
          </a:p>
          <a:p>
            <a:pPr marL="171450" indent="-171450">
              <a:buFont typeface="Arial"/>
              <a:buChar char="•"/>
            </a:pPr>
            <a:r>
              <a:rPr lang="en-US" b="1" dirty="0"/>
              <a:t>R² on Test Data</a:t>
            </a:r>
            <a:r>
              <a:rPr lang="en-US" dirty="0"/>
              <a:t>: Approximately 0.9999981, also indicating an excellent fit to the test data.</a:t>
            </a:r>
            <a:endParaRPr lang="en-US" dirty="0">
              <a:ea typeface="Calibri"/>
              <a:cs typeface="Calibri"/>
            </a:endParaRPr>
          </a:p>
          <a:p>
            <a:br>
              <a:rPr lang="en-US" dirty="0">
                <a:cs typeface="+mn-lt"/>
              </a:rPr>
            </a:br>
            <a:r>
              <a:rPr lang="en-US" b="1" dirty="0"/>
              <a:t>Comparison:</a:t>
            </a:r>
            <a:endParaRPr lang="en-US" dirty="0">
              <a:ea typeface="Calibri"/>
              <a:cs typeface="Calibri"/>
            </a:endParaRPr>
          </a:p>
          <a:p>
            <a:pPr marL="171450" indent="-171450">
              <a:buFont typeface="Arial"/>
              <a:buChar char="•"/>
            </a:pPr>
            <a:r>
              <a:rPr lang="en-US" b="1" dirty="0"/>
              <a:t>Hyperparameter Tuning</a:t>
            </a:r>
            <a:r>
              <a:rPr lang="en-US" dirty="0"/>
              <a:t>: The tuned model shows a slight improvement in RMSE (from 480.6406 to 471.7866) suggesting that hyperparameter tuning was beneficial, though the improvements are marginal.</a:t>
            </a:r>
            <a:endParaRPr lang="en-US" dirty="0">
              <a:ea typeface="Calibri"/>
              <a:cs typeface="Calibri"/>
            </a:endParaRPr>
          </a:p>
          <a:p>
            <a:pPr marL="171450" indent="-171450">
              <a:buFont typeface="Arial"/>
              <a:buChar char="•"/>
            </a:pPr>
            <a:r>
              <a:rPr lang="en-US" b="1" dirty="0"/>
              <a:t>R² Scores</a:t>
            </a:r>
            <a:r>
              <a:rPr lang="en-US" dirty="0"/>
              <a:t>: Both models show similar R² scores, indicating that both explain the variance in the test data almost perfectly.</a:t>
            </a:r>
            <a:endParaRPr lang="en-US" dirty="0">
              <a:ea typeface="Calibri"/>
              <a:cs typeface="Calibri"/>
            </a:endParaRPr>
          </a:p>
          <a:p>
            <a:pPr marL="171450" indent="-171450">
              <a:buFont typeface="Arial"/>
              <a:buChar char="•"/>
            </a:pPr>
            <a:r>
              <a:rPr lang="en-US" b="1" dirty="0"/>
              <a:t>Model Performance</a:t>
            </a:r>
            <a:r>
              <a:rPr lang="en-US" dirty="0"/>
              <a:t>: Both models are performing exceptionally well according to R², but since the RMSE is also very low, this implies that the models are highly predictive. However, R² values so close to 1 may also indicate overfitting or leakage (where the model has access to information it wouldn't have in a real-world scenario).</a:t>
            </a:r>
            <a:endParaRPr lang="en-US" dirty="0">
              <a:ea typeface="Calibri"/>
              <a:cs typeface="Calibri"/>
            </a:endParaRPr>
          </a:p>
          <a:p>
            <a:r>
              <a:rPr lang="en-US" dirty="0"/>
              <a:t>The hyperparameter tuning in this case has led to a slightly more accurate model, as evidenced by the reduced RMSE. This fine-tuning is often worth the computational cost, especially in scenarios where even minor improvements in prediction accuracy can be valuable.</a:t>
            </a:r>
            <a:endParaRPr lang="en-US" dirty="0">
              <a:ea typeface="Calibri"/>
              <a:cs typeface="Calibri"/>
            </a:endParaRPr>
          </a:p>
          <a:p>
            <a:endParaRPr lang="en-US" dirty="0">
              <a:cs typeface="+mn-lt"/>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31</a:t>
            </a:fld>
            <a:endParaRPr lang="cs-CZ"/>
          </a:p>
        </p:txBody>
      </p:sp>
    </p:spTree>
    <p:extLst>
      <p:ext uri="{BB962C8B-B14F-4D97-AF65-F5344CB8AC3E}">
        <p14:creationId xmlns:p14="http://schemas.microsoft.com/office/powerpoint/2010/main" val="2785168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 Results (without tuning):</a:t>
            </a:r>
          </a:p>
          <a:p>
            <a:pPr marL="285750" indent="-285750">
              <a:buFont typeface="Arial"/>
              <a:buChar char="•"/>
            </a:pPr>
            <a:r>
              <a:rPr lang="en-US" b="1" dirty="0"/>
              <a:t>RMSE</a:t>
            </a:r>
            <a:r>
              <a:rPr lang="en-US" dirty="0"/>
              <a:t>: 498.799 (This value represents the model's average error magnitude in the same units as the target variable).</a:t>
            </a:r>
            <a:endParaRPr lang="en-US" dirty="0">
              <a:ea typeface="Calibri"/>
              <a:cs typeface="Calibri"/>
            </a:endParaRPr>
          </a:p>
          <a:p>
            <a:r>
              <a:rPr lang="en-US" dirty="0"/>
              <a:t>Results (with tuning):</a:t>
            </a:r>
            <a:endParaRPr lang="en-US" dirty="0">
              <a:ea typeface="Calibri"/>
              <a:cs typeface="Calibri"/>
            </a:endParaRPr>
          </a:p>
          <a:p>
            <a:pPr marL="171450" indent="-171450">
              <a:buFont typeface="Arial"/>
              <a:buChar char="•"/>
            </a:pPr>
            <a:r>
              <a:rPr lang="en-US" b="1" dirty="0"/>
              <a:t>Best Parameters</a:t>
            </a:r>
            <a:r>
              <a:rPr lang="en-US" dirty="0"/>
              <a:t>: Shows the best parameters found by the grid search.</a:t>
            </a:r>
            <a:endParaRPr lang="en-US" dirty="0">
              <a:ea typeface="Calibri"/>
              <a:cs typeface="Calibri"/>
            </a:endParaRPr>
          </a:p>
          <a:p>
            <a:pPr marL="171450" indent="-171450">
              <a:buFont typeface="Arial"/>
              <a:buChar char="•"/>
            </a:pPr>
            <a:r>
              <a:rPr lang="en-US" b="1" dirty="0"/>
              <a:t>Best RMSE</a:t>
            </a:r>
            <a:r>
              <a:rPr lang="en-US" dirty="0"/>
              <a:t>: 30.946 (significantly lower than the untuned model, indicating a large improvement).</a:t>
            </a:r>
            <a:endParaRPr lang="en-US" dirty="0">
              <a:ea typeface="Calibri"/>
              <a:cs typeface="Calibri"/>
            </a:endParaRPr>
          </a:p>
          <a:p>
            <a:pPr marL="171450" indent="-171450">
              <a:buFont typeface="Arial"/>
              <a:buChar char="•"/>
            </a:pPr>
            <a:r>
              <a:rPr lang="en-US" b="1" dirty="0"/>
              <a:t>R² on Test Data</a:t>
            </a:r>
            <a:r>
              <a:rPr lang="en-US" dirty="0"/>
              <a:t>: Approximately 0.99999 (indicating an almost perfect fit to the test data).</a:t>
            </a:r>
            <a:endParaRPr lang="en-US" dirty="0">
              <a:ea typeface="Calibri"/>
              <a:cs typeface="Calibri"/>
            </a:endParaRPr>
          </a:p>
          <a:p>
            <a:r>
              <a:rPr lang="en-US" b="1" dirty="0"/>
              <a:t>Comparison:</a:t>
            </a:r>
            <a:endParaRPr lang="en-US" dirty="0"/>
          </a:p>
          <a:p>
            <a:r>
              <a:rPr lang="en-US" dirty="0"/>
              <a:t>The Decision Tree model with hyperparameter tuning performs significantly better than the one without tuning. This is evident from the considerable reduction in RMSE from 498.799 to 30.946, indicating a substantial improvement in prediction accuracy. The almost perfect R² value after tuning suggests the model explains nearly all the variability in the test data, although such a high R² may raise concerns about overfitting, especially if the model has been evaluated on a test set that is not representative of truly unseen data.</a:t>
            </a:r>
            <a:endParaRPr lang="en-US" dirty="0">
              <a:ea typeface="Calibri"/>
              <a:cs typeface="Calibri"/>
            </a:endParaRPr>
          </a:p>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32</a:t>
            </a:fld>
            <a:endParaRPr lang="cs-CZ"/>
          </a:p>
        </p:txBody>
      </p:sp>
    </p:spTree>
    <p:extLst>
      <p:ext uri="{BB962C8B-B14F-4D97-AF65-F5344CB8AC3E}">
        <p14:creationId xmlns:p14="http://schemas.microsoft.com/office/powerpoint/2010/main" val="3296750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 Thank you for your attention today. We've taken a deep dive into forecasting Bitcoin prices and found some encouraging results, particularly with our Linear Regression model, which outperformed others in accuracy. But our journey doesn’t end here. </a:t>
            </a:r>
          </a:p>
          <a:p>
            <a:endParaRPr lang="en-US" dirty="0"/>
          </a:p>
          <a:p>
            <a:r>
              <a:rPr lang="en-US" b="1" dirty="0"/>
              <a:t>We're excited to take this project to the next level by integrating real-time economic data and financial news into our models. Our aim is to develop a tool that isn't just accurate but also responsive to market dynamics, providing invaluable insights for those active in the cryptocurrency markets. </a:t>
            </a:r>
          </a:p>
          <a:p>
            <a:endParaRPr lang="en-US" b="1" dirty="0"/>
          </a:p>
          <a:p>
            <a:r>
              <a:rPr lang="en-US" b="1" dirty="0"/>
              <a:t>Also, we wish to introduce the concept of bitcoin to the new generation because this cryptocurrency market is very huge and each one of us should be knowing how bitcoins are traded and how the prices shoot up.</a:t>
            </a:r>
            <a:endParaRPr lang="en-US" b="1" dirty="0">
              <a:cs typeface="Calibri"/>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34</a:t>
            </a:fld>
            <a:endParaRPr lang="cs-CZ"/>
          </a:p>
        </p:txBody>
      </p:sp>
    </p:spTree>
    <p:extLst>
      <p:ext uri="{BB962C8B-B14F-4D97-AF65-F5344CB8AC3E}">
        <p14:creationId xmlns:p14="http://schemas.microsoft.com/office/powerpoint/2010/main" val="3521234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35</a:t>
            </a:fld>
            <a:endParaRPr lang="cs-CZ"/>
          </a:p>
        </p:txBody>
      </p:sp>
    </p:spTree>
    <p:extLst>
      <p:ext uri="{BB962C8B-B14F-4D97-AF65-F5344CB8AC3E}">
        <p14:creationId xmlns:p14="http://schemas.microsoft.com/office/powerpoint/2010/main" val="777201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1" dirty="0"/>
              <a:t>A- Data Preprocessing:</a:t>
            </a:r>
            <a:endParaRPr lang="en-US" dirty="0"/>
          </a:p>
          <a:p>
            <a:pPr marL="171450" indent="-171450">
              <a:buFont typeface="Arial"/>
              <a:buChar char="•"/>
            </a:pPr>
            <a:r>
              <a:rPr lang="en-US" dirty="0"/>
              <a:t>"We started by cleaning up our data, making sure everything's neat and ready for analysis."</a:t>
            </a:r>
            <a:endParaRPr lang="en-US" dirty="0">
              <a:cs typeface="Calibri"/>
            </a:endParaRPr>
          </a:p>
          <a:p>
            <a:r>
              <a:rPr lang="en-US" b="1" dirty="0"/>
              <a:t>Feature Engineering:</a:t>
            </a:r>
            <a:endParaRPr lang="en-US" dirty="0"/>
          </a:p>
          <a:p>
            <a:pPr marL="171450" indent="-171450">
              <a:buFont typeface="Arial"/>
              <a:buChar char="•"/>
            </a:pPr>
            <a:r>
              <a:rPr lang="en-US" dirty="0"/>
              <a:t>"Next, we picked out the important bits that help us predict Bitcoin prices better."</a:t>
            </a:r>
            <a:endParaRPr lang="en-US" dirty="0">
              <a:cs typeface="Calibri"/>
            </a:endParaRPr>
          </a:p>
          <a:p>
            <a:r>
              <a:rPr lang="en-US" b="1" dirty="0"/>
              <a:t>Exploratory Data Analysis (EDA):</a:t>
            </a:r>
            <a:endParaRPr lang="en-US" dirty="0"/>
          </a:p>
          <a:p>
            <a:pPr marL="171450" indent="-171450">
              <a:buFont typeface="Arial"/>
              <a:buChar char="•"/>
            </a:pPr>
            <a:r>
              <a:rPr lang="en-US" dirty="0"/>
              <a:t>"Then, we dived into the data, making graphs to see what's been going on with Bitcoin."</a:t>
            </a:r>
            <a:endParaRPr lang="en-US" dirty="0">
              <a:cs typeface="Calibri"/>
            </a:endParaRPr>
          </a:p>
          <a:p>
            <a:r>
              <a:rPr lang="en-US" b="1" dirty="0"/>
              <a:t>Model Selection &amp; Evaluation:</a:t>
            </a:r>
            <a:endParaRPr lang="en-US" dirty="0"/>
          </a:p>
          <a:p>
            <a:pPr marL="171450" indent="-171450">
              <a:buFont typeface="Arial"/>
              <a:buChar char="•"/>
            </a:pPr>
            <a:r>
              <a:rPr lang="en-US" dirty="0"/>
              <a:t>"After that, we tried out different prediction methods to see which one was the sharpest model in the shed."</a:t>
            </a:r>
            <a:endParaRPr lang="en-US" dirty="0">
              <a:cs typeface="Calibri"/>
            </a:endParaRPr>
          </a:p>
          <a:p>
            <a:r>
              <a:rPr lang="en-US" b="1" dirty="0"/>
              <a:t>Prediction:</a:t>
            </a:r>
            <a:endParaRPr lang="en-US" dirty="0"/>
          </a:p>
          <a:p>
            <a:pPr marL="171450" indent="-171450">
              <a:buFont typeface="Arial"/>
              <a:buChar char="•"/>
            </a:pPr>
            <a:r>
              <a:rPr lang="en-US" dirty="0"/>
              <a:t>"And finally, we used our best tool to forecast where Bitcoin might be heading next."</a:t>
            </a:r>
            <a:endParaRPr lang="en-US" dirty="0">
              <a:cs typeface="Calibri"/>
            </a:endParaRPr>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2003957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 -"In the Data Preprocessing phase, our main objective was to ensure the quality and integrity of the data before any analysis or modeling took place.</a:t>
            </a:r>
          </a:p>
          <a:p>
            <a:r>
              <a:rPr lang="en-US" b="1" dirty="0"/>
              <a:t>Data Importation:</a:t>
            </a:r>
            <a:endParaRPr lang="en-US" dirty="0"/>
          </a:p>
          <a:p>
            <a:pPr marL="628650" lvl="1" indent="-171450">
              <a:buFont typeface="Arial"/>
              <a:buChar char="•"/>
            </a:pPr>
            <a:r>
              <a:rPr lang="en-US" dirty="0"/>
              <a:t>We began by importing the dataset from Kaggle</a:t>
            </a:r>
            <a:endParaRPr lang="en-US" dirty="0">
              <a:cs typeface="Calibri"/>
            </a:endParaRPr>
          </a:p>
          <a:p>
            <a:pPr>
              <a:buFont typeface="Arial"/>
              <a:buChar char="•"/>
            </a:pPr>
            <a:r>
              <a:rPr lang="en-US" b="1" dirty="0"/>
              <a:t>Organization:</a:t>
            </a:r>
            <a:endParaRPr lang="en-US" dirty="0"/>
          </a:p>
          <a:p>
            <a:pPr marL="628650" lvl="1" indent="-171450">
              <a:buFont typeface="Arial"/>
              <a:buChar char="•"/>
            </a:pPr>
            <a:r>
              <a:rPr lang="en-US" dirty="0"/>
              <a:t>meant verifying the data schema and ensuring that each variable was correctly categorized.</a:t>
            </a:r>
            <a:endParaRPr lang="en-US" dirty="0">
              <a:cs typeface="Calibri"/>
            </a:endParaRPr>
          </a:p>
          <a:p>
            <a:pPr>
              <a:buFont typeface="Arial"/>
              <a:buChar char="•"/>
            </a:pPr>
            <a:r>
              <a:rPr lang="en-US" b="1" dirty="0"/>
              <a:t>Cleaning:</a:t>
            </a:r>
            <a:endParaRPr lang="en-US" dirty="0"/>
          </a:p>
          <a:p>
            <a:pPr marL="628650" lvl="1" indent="-171450">
              <a:buFont typeface="Arial"/>
              <a:buChar char="•"/>
            </a:pPr>
            <a:r>
              <a:rPr lang="en-US" dirty="0"/>
              <a:t>The cleaning process involved multiple steps:</a:t>
            </a:r>
            <a:endParaRPr lang="en-US" dirty="0">
              <a:cs typeface="Calibri"/>
            </a:endParaRPr>
          </a:p>
          <a:p>
            <a:pPr marL="1085850" lvl="2" indent="-171450">
              <a:buFont typeface="Arial"/>
              <a:buChar char="•"/>
            </a:pPr>
            <a:r>
              <a:rPr lang="en-US" b="1" dirty="0"/>
              <a:t>Handling Missing Values:</a:t>
            </a:r>
            <a:r>
              <a:rPr lang="en-US" dirty="0"/>
              <a:t> </a:t>
            </a:r>
          </a:p>
          <a:p>
            <a:pPr marL="1085850" lvl="2" indent="-171450">
              <a:buFont typeface="Arial"/>
              <a:buChar char="•"/>
            </a:pPr>
            <a:r>
              <a:rPr lang="en-US" b="1" dirty="0"/>
              <a:t>Removing Duplicates:</a:t>
            </a:r>
            <a:r>
              <a:rPr lang="en-US" dirty="0"/>
              <a:t> </a:t>
            </a:r>
            <a:r>
              <a:rPr lang="en-US" b="1" dirty="0"/>
              <a:t>Formatting:</a:t>
            </a:r>
            <a:endParaRPr lang="en-US" dirty="0">
              <a:ea typeface="Calibri"/>
              <a:cs typeface="Calibri"/>
            </a:endParaRPr>
          </a:p>
          <a:p>
            <a:pPr lvl="1"/>
            <a:endParaRPr lang="en-US" dirty="0">
              <a:ea typeface="Calibri"/>
              <a:cs typeface="Calibri"/>
            </a:endParaRPr>
          </a:p>
          <a:p>
            <a:endParaRPr lang="en-US" dirty="0">
              <a:cs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1" dirty="0"/>
              <a:t>S- Timestamp:</a:t>
            </a:r>
            <a:r>
              <a:rPr lang="en-US" dirty="0"/>
              <a:t> Marks the exact date and time each Bitcoin data was recorded.</a:t>
            </a:r>
          </a:p>
          <a:p>
            <a:r>
              <a:rPr lang="en-US" b="1" dirty="0"/>
              <a:t>Open:</a:t>
            </a:r>
            <a:r>
              <a:rPr lang="en-US" dirty="0"/>
              <a:t> The price of Bitcoin at the beginning of the trading interval.</a:t>
            </a:r>
            <a:endParaRPr lang="en-US" dirty="0">
              <a:cs typeface="Calibri"/>
            </a:endParaRPr>
          </a:p>
          <a:p>
            <a:r>
              <a:rPr lang="en-US" b="1" dirty="0"/>
              <a:t>High:</a:t>
            </a:r>
            <a:r>
              <a:rPr lang="en-US" dirty="0"/>
              <a:t> The highest price Bitcoin reached during the trading interval.</a:t>
            </a:r>
            <a:endParaRPr lang="en-US" dirty="0">
              <a:cs typeface="Calibri"/>
            </a:endParaRPr>
          </a:p>
          <a:p>
            <a:r>
              <a:rPr lang="en-US" b="1" dirty="0"/>
              <a:t>Low:</a:t>
            </a:r>
            <a:r>
              <a:rPr lang="en-US" dirty="0"/>
              <a:t> The lowest price Bitcoin dropped to during the trading interval.</a:t>
            </a:r>
            <a:endParaRPr lang="en-US" dirty="0">
              <a:cs typeface="Calibri"/>
            </a:endParaRPr>
          </a:p>
          <a:p>
            <a:r>
              <a:rPr lang="en-US" b="1" dirty="0"/>
              <a:t>Close:</a:t>
            </a:r>
            <a:r>
              <a:rPr lang="en-US" dirty="0"/>
              <a:t> The price of Bitcoin at the end of the trading interval.</a:t>
            </a:r>
            <a:endParaRPr lang="en-US" dirty="0">
              <a:cs typeface="Calibri"/>
            </a:endParaRPr>
          </a:p>
          <a:p>
            <a:r>
              <a:rPr lang="en-US" b="1" dirty="0"/>
              <a:t>Volume:</a:t>
            </a:r>
            <a:r>
              <a:rPr lang="en-US" dirty="0"/>
              <a:t> How much Bitcoin was traded during the interval.</a:t>
            </a:r>
            <a:endParaRPr lang="en-US" dirty="0">
              <a:cs typeface="Calibri"/>
            </a:endParaRPr>
          </a:p>
          <a:p>
            <a:r>
              <a:rPr lang="en-US" b="1" dirty="0"/>
              <a:t>Quote Asset Volume:</a:t>
            </a:r>
            <a:r>
              <a:rPr lang="en-US" dirty="0"/>
              <a:t> The total value of trades in regular currency during the interval.</a:t>
            </a:r>
            <a:endParaRPr lang="en-US" dirty="0">
              <a:cs typeface="Calibri"/>
            </a:endParaRPr>
          </a:p>
          <a:p>
            <a:r>
              <a:rPr lang="en-US" b="1" dirty="0"/>
              <a:t>Number of Trades:</a:t>
            </a:r>
            <a:r>
              <a:rPr lang="en-US" dirty="0"/>
              <a:t> The count of individual Bitcoin trades that happened in the interval.</a:t>
            </a:r>
            <a:endParaRPr lang="en-US" dirty="0">
              <a:cs typeface="Calibri"/>
            </a:endParaRPr>
          </a:p>
          <a:p>
            <a:r>
              <a:rPr lang="en-US" b="1" dirty="0"/>
              <a:t>Taker Buy Base Asset Volume:</a:t>
            </a:r>
            <a:r>
              <a:rPr lang="en-US" dirty="0"/>
              <a:t> How much Bitcoin was bought by active buyers in the interval.</a:t>
            </a:r>
            <a:endParaRPr lang="en-US" dirty="0">
              <a:cs typeface="Calibri"/>
            </a:endParaRPr>
          </a:p>
          <a:p>
            <a:r>
              <a:rPr lang="en-US" b="1" dirty="0"/>
              <a:t>Taker Buy Quote Asset Volume:</a:t>
            </a:r>
            <a:r>
              <a:rPr lang="en-US" dirty="0"/>
              <a:t> The value of what active buyers spent in regular currency on Bitcoin during the interval.</a:t>
            </a:r>
            <a:endParaRPr lang="en-US" dirty="0">
              <a:cs typeface="Calibri"/>
            </a:endParaRPr>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1140535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 This slide indicates that a thorough check was performed on the Bitcoin dataset to ensure there are no gaps or missing pieces of information, which is essential for accurate data analysis. The provided code snippet has been executed to sum up any null values across all columns, and the result shows zeroes across the board. This confirms that our dataset is complete with no missing values, allowing for a more reliable and robust analysis.</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 This slide is about ensuring the uniqueness of the data by identifying and addressing duplicate rows. It shows that initially, 2072 duplicate rows were detected in the dataset. Further inspection revealed that there are exactly 4144 rows that are completely identical across all columns. This step is crucial for maintaining data quality, as duplicates can distort the analysis and lead to inaccurate models. The code snippets and table view provide a transparent audit trail of the data cleaning process.</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2005731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 The code `</a:t>
            </a:r>
            <a:r>
              <a:rPr lang="en-US" dirty="0" err="1"/>
              <a:t>df</a:t>
            </a:r>
            <a:r>
              <a:rPr lang="en-US" dirty="0"/>
              <a:t>['timestamp'] = </a:t>
            </a:r>
            <a:r>
              <a:rPr lang="en-US" dirty="0" err="1"/>
              <a:t>pd.to_datetime</a:t>
            </a:r>
            <a:r>
              <a:rPr lang="en-US" dirty="0"/>
              <a:t>(</a:t>
            </a:r>
            <a:r>
              <a:rPr lang="en-US" dirty="0" err="1"/>
              <a:t>df</a:t>
            </a:r>
            <a:r>
              <a:rPr lang="en-US" dirty="0"/>
              <a:t>['timestamp'])` is a command in Pandas that transforms the 'timestamp' column from its current format into a datetime format, which is more appropriate for any operations that require date and time functionality. </a:t>
            </a:r>
          </a:p>
          <a:p>
            <a:r>
              <a:rPr lang="en-US" dirty="0">
                <a:ea typeface="Calibri"/>
                <a:cs typeface="Calibri"/>
              </a:rPr>
              <a:t>Since this is </a:t>
            </a:r>
            <a:r>
              <a:rPr lang="en-US" dirty="0" err="1">
                <a:ea typeface="Calibri"/>
                <a:cs typeface="Calibri"/>
              </a:rPr>
              <a:t>timecast</a:t>
            </a:r>
            <a:r>
              <a:rPr lang="en-US" dirty="0">
                <a:ea typeface="Calibri"/>
                <a:cs typeface="Calibri"/>
              </a:rPr>
              <a:t> forecasting, that's why we changed the datatype of timestamp to datetime</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044136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2400300" y="3580116"/>
            <a:ext cx="13487400" cy="2468880"/>
          </a:xfrm>
          <a:solidFill>
            <a:srgbClr val="FFFFFF"/>
          </a:solidFill>
          <a:ln w="38100">
            <a:solidFill>
              <a:srgbClr val="404040"/>
            </a:solidFill>
          </a:ln>
        </p:spPr>
        <p:txBody>
          <a:bodyPr lIns="274320" rIns="274320" anchor="ctr" anchorCtr="1">
            <a:normAutofit/>
          </a:bodyPr>
          <a:lstStyle>
            <a:lvl1pPr algn="ctr">
              <a:defRPr sz="57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4042791" y="6528816"/>
            <a:ext cx="10202418" cy="1859841"/>
          </a:xfrm>
          <a:noFill/>
        </p:spPr>
        <p:txBody>
          <a:bodyPr>
            <a:normAutofit/>
          </a:bodyPr>
          <a:lstStyle>
            <a:lvl1pPr marL="0" indent="0" algn="ctr">
              <a:buNone/>
              <a:defRPr sz="3000">
                <a:solidFill>
                  <a:schemeClr val="tx1">
                    <a:lumMod val="75000"/>
                    <a:lumOff val="25000"/>
                  </a:schemeClr>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82433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68469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979668" y="1405890"/>
            <a:ext cx="1947912" cy="74752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46705" y="1405890"/>
            <a:ext cx="9297734" cy="74752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760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2461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2400300" y="3580116"/>
            <a:ext cx="13487400" cy="2468880"/>
          </a:xfrm>
          <a:solidFill>
            <a:srgbClr val="FFFFFF"/>
          </a:solidFill>
          <a:ln w="38100">
            <a:solidFill>
              <a:srgbClr val="404040"/>
            </a:solidFill>
          </a:ln>
        </p:spPr>
        <p:txBody>
          <a:bodyPr lIns="274320" rIns="274320" anchor="ctr" anchorCtr="1">
            <a:normAutofit/>
          </a:bodyPr>
          <a:lstStyle>
            <a:lvl1pPr>
              <a:defRPr sz="57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4042791" y="6528698"/>
            <a:ext cx="10202418" cy="1897623"/>
          </a:xfrm>
        </p:spPr>
        <p:txBody>
          <a:bodyPr anchor="t" anchorCtr="1">
            <a:normAutofit/>
          </a:bodyPr>
          <a:lstStyle>
            <a:lvl1pPr marL="0" indent="0">
              <a:buNone/>
              <a:defRPr sz="30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4/23/24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72974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372868" y="3957066"/>
            <a:ext cx="6407657" cy="4652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507473" y="3957066"/>
            <a:ext cx="6405371" cy="4652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D8BD707-D9CF-40AE-B4C6-C98DA3205C09}" type="datetimeFigureOut">
              <a:rPr lang="en-US" smtClean="0"/>
              <a:pPr/>
              <a:t>4/23/24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293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75154" y="3470150"/>
            <a:ext cx="6405372" cy="1056131"/>
          </a:xfrm>
        </p:spPr>
        <p:txBody>
          <a:bodyPr anchor="b" anchorCtr="1">
            <a:normAutofit/>
          </a:bodyPr>
          <a:lstStyle>
            <a:lvl1pPr marL="0" indent="0" algn="ctr">
              <a:buNone/>
              <a:defRPr sz="2850" b="0" cap="all" spc="150" baseline="0">
                <a:solidFill>
                  <a:schemeClr val="accent2"/>
                </a:solidFill>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375154" y="4714875"/>
            <a:ext cx="6405372" cy="38951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9507474" y="4714875"/>
            <a:ext cx="6380226" cy="3895164"/>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9507474" y="3470150"/>
            <a:ext cx="6405372" cy="1056131"/>
          </a:xfrm>
        </p:spPr>
        <p:txBody>
          <a:bodyPr anchor="b" anchorCtr="1">
            <a:normAutofit/>
          </a:bodyPr>
          <a:lstStyle>
            <a:lvl1pPr marL="0" indent="0" algn="ctr">
              <a:buNone/>
              <a:defRPr sz="2850" b="0" cap="all" spc="150" baseline="0">
                <a:solidFill>
                  <a:schemeClr val="accent2"/>
                </a:solidFill>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4/23/24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7972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4/23/24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4060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59998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2"/>
      </p:bgRef>
    </p:bg>
    <p:spTree>
      <p:nvGrpSpPr>
        <p:cNvPr id="1" name=""/>
        <p:cNvGrpSpPr/>
        <p:nvPr/>
      </p:nvGrpSpPr>
      <p:grpSpPr>
        <a:xfrm>
          <a:off x="0" y="0"/>
          <a:ext cx="0" cy="0"/>
          <a:chOff x="0" y="0"/>
          <a:chExt cx="0" cy="0"/>
        </a:xfrm>
      </p:grpSpPr>
      <p:sp>
        <p:nvSpPr>
          <p:cNvPr id="26" name="Rectangle 25"/>
          <p:cNvSpPr/>
          <p:nvPr/>
        </p:nvSpPr>
        <p:spPr>
          <a:xfrm>
            <a:off x="0" y="0"/>
            <a:ext cx="9144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207008" y="3365743"/>
            <a:ext cx="6729984" cy="1712246"/>
          </a:xfrm>
          <a:solidFill>
            <a:srgbClr val="FFFFFF"/>
          </a:solidFill>
          <a:ln>
            <a:solidFill>
              <a:srgbClr val="404040"/>
            </a:solidFill>
          </a:ln>
        </p:spPr>
        <p:txBody>
          <a:bodyPr anchor="ctr" anchorCtr="1">
            <a:normAutofit/>
          </a:bodyPr>
          <a:lstStyle>
            <a:lvl1pPr>
              <a:defRPr sz="33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10104120" y="1207008"/>
            <a:ext cx="7223760" cy="7872984"/>
          </a:xfrm>
        </p:spPr>
        <p:txBody>
          <a:bodyPr>
            <a:normAutofit/>
          </a:bodyPr>
          <a:lstStyle>
            <a:lvl1pPr>
              <a:defRPr sz="285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3352" y="5324877"/>
            <a:ext cx="5692140" cy="3291054"/>
          </a:xfrm>
        </p:spPr>
        <p:txBody>
          <a:bodyPr anchor="t" anchorCtr="1">
            <a:normAutofit/>
          </a:bodyPr>
          <a:lstStyle>
            <a:lvl1pPr marL="0" indent="0" algn="ctr">
              <a:buNone/>
              <a:defRPr sz="2250">
                <a:solidFill>
                  <a:srgbClr val="FFFFFF"/>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9" name="Date Placeholder 8"/>
          <p:cNvSpPr>
            <a:spLocks noGrp="1"/>
          </p:cNvSpPr>
          <p:nvPr>
            <p:ph type="dt" sz="half" idx="10"/>
          </p:nvPr>
        </p:nvSpPr>
        <p:spPr/>
        <p:txBody>
          <a:bodyPr/>
          <a:lstStyle/>
          <a:p>
            <a:fld id="{1D8BD707-D9CF-40AE-B4C6-C98DA3205C09}" type="datetimeFigureOut">
              <a:rPr lang="en-US" smtClean="0"/>
              <a:pPr/>
              <a:t>4/23/24</a:t>
            </a:fld>
            <a:endParaRPr lang="en-US"/>
          </a:p>
        </p:txBody>
      </p:sp>
      <p:sp>
        <p:nvSpPr>
          <p:cNvPr id="10" name="Footer Placeholder 9"/>
          <p:cNvSpPr>
            <a:spLocks noGrp="1"/>
          </p:cNvSpPr>
          <p:nvPr>
            <p:ph type="ftr" sz="quarter" idx="11"/>
          </p:nvPr>
        </p:nvSpPr>
        <p:spPr>
          <a:xfrm>
            <a:off x="1207009" y="9354312"/>
            <a:ext cx="7687196" cy="48006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72791279"/>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18" name="Rectangle 17"/>
          <p:cNvSpPr/>
          <p:nvPr/>
        </p:nvSpPr>
        <p:spPr>
          <a:xfrm>
            <a:off x="1" y="0"/>
            <a:ext cx="91439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212785" y="3365742"/>
            <a:ext cx="6742497" cy="1701960"/>
          </a:xfrm>
          <a:solidFill>
            <a:srgbClr val="FFFFFF"/>
          </a:solidFill>
          <a:ln>
            <a:solidFill>
              <a:srgbClr val="404040"/>
            </a:solidFill>
          </a:ln>
        </p:spPr>
        <p:txBody>
          <a:bodyPr anchor="ctr" anchorCtr="1">
            <a:noAutofit/>
          </a:bodyPr>
          <a:lstStyle>
            <a:lvl1pPr>
              <a:defRPr sz="33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3999" y="0"/>
            <a:ext cx="9153146" cy="10287000"/>
          </a:xfrm>
          <a:solidFill>
            <a:schemeClr val="tx1">
              <a:lumMod val="85000"/>
            </a:schemeClr>
          </a:solidFill>
        </p:spPr>
        <p:txBody>
          <a:bodyPr anchor="t"/>
          <a:lstStyle>
            <a:lvl1pPr marL="0" indent="0">
              <a:buNone/>
              <a:defRPr sz="4800">
                <a:solidFill>
                  <a:schemeClr val="bg1">
                    <a:lumMod val="85000"/>
                    <a:lumOff val="15000"/>
                  </a:schemeClr>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73352" y="5324878"/>
            <a:ext cx="5692140" cy="3291056"/>
          </a:xfrm>
        </p:spPr>
        <p:txBody>
          <a:bodyPr anchor="t" anchorCtr="1">
            <a:normAutofit/>
          </a:bodyPr>
          <a:lstStyle>
            <a:lvl1pPr marL="0" indent="0" algn="ctr">
              <a:buNone/>
              <a:defRPr sz="2250">
                <a:solidFill>
                  <a:srgbClr val="FFFFFF"/>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1D8BD707-D9CF-40AE-B4C6-C98DA3205C09}" type="datetimeFigureOut">
              <a:rPr lang="en-US" smtClean="0"/>
              <a:pPr/>
              <a:t>4/23/24</a:t>
            </a:fld>
            <a:endParaRPr lang="en-US"/>
          </a:p>
        </p:txBody>
      </p:sp>
      <p:sp>
        <p:nvSpPr>
          <p:cNvPr id="9" name="Footer Placeholder 8"/>
          <p:cNvSpPr>
            <a:spLocks noGrp="1"/>
          </p:cNvSpPr>
          <p:nvPr>
            <p:ph type="ftr" sz="quarter" idx="11"/>
          </p:nvPr>
        </p:nvSpPr>
        <p:spPr>
          <a:xfrm>
            <a:off x="1207009" y="9354312"/>
            <a:ext cx="7687196" cy="48006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6990478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346704" y="1447038"/>
            <a:ext cx="11594592" cy="1783080"/>
          </a:xfrm>
          <a:prstGeom prst="rect">
            <a:avLst/>
          </a:prstGeom>
          <a:solidFill>
            <a:schemeClr val="bg2">
              <a:lumMod val="60000"/>
              <a:lumOff val="40000"/>
              <a:alpha val="15000"/>
            </a:schemeClr>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46704" y="3957067"/>
            <a:ext cx="11594592" cy="46529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732144" y="9358224"/>
            <a:ext cx="4130619" cy="485952"/>
          </a:xfrm>
          <a:prstGeom prst="rect">
            <a:avLst/>
          </a:prstGeom>
        </p:spPr>
        <p:txBody>
          <a:bodyPr vert="horz" lIns="91440" tIns="45720" rIns="91440" bIns="45720" rtlCol="0" anchor="ctr"/>
          <a:lstStyle>
            <a:lvl1pPr algn="r">
              <a:defRPr sz="1575">
                <a:solidFill>
                  <a:schemeClr val="tx1">
                    <a:alpha val="70000"/>
                  </a:schemeClr>
                </a:solidFill>
              </a:defRPr>
            </a:lvl1pPr>
          </a:lstStyle>
          <a:p>
            <a:fld id="{1D8BD707-D9CF-40AE-B4C6-C98DA3205C09}" type="datetimeFigureOut">
              <a:rPr lang="en-US" smtClean="0"/>
              <a:pPr/>
              <a:t>4/23/24</a:t>
            </a:fld>
            <a:endParaRPr lang="en-US"/>
          </a:p>
        </p:txBody>
      </p:sp>
      <p:sp>
        <p:nvSpPr>
          <p:cNvPr id="5" name="Footer Placeholder 4"/>
          <p:cNvSpPr>
            <a:spLocks noGrp="1"/>
          </p:cNvSpPr>
          <p:nvPr>
            <p:ph type="ftr" sz="quarter" idx="3"/>
          </p:nvPr>
        </p:nvSpPr>
        <p:spPr>
          <a:xfrm>
            <a:off x="2400301" y="9354312"/>
            <a:ext cx="8851784" cy="480060"/>
          </a:xfrm>
          <a:prstGeom prst="rect">
            <a:avLst/>
          </a:prstGeom>
        </p:spPr>
        <p:txBody>
          <a:bodyPr vert="horz" lIns="91440" tIns="45720" rIns="91440" bIns="45720" rtlCol="0" anchor="ctr"/>
          <a:lstStyle>
            <a:lvl1pPr algn="l">
              <a:defRPr sz="1575">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6138383" y="9326880"/>
            <a:ext cx="548640" cy="548640"/>
          </a:xfrm>
          <a:prstGeom prst="ellipse">
            <a:avLst/>
          </a:prstGeom>
          <a:solidFill>
            <a:srgbClr val="1D1D1D">
              <a:alpha val="69804"/>
            </a:srgbClr>
          </a:solidFill>
        </p:spPr>
        <p:txBody>
          <a:bodyPr vert="horz" lIns="18288" tIns="45720" rIns="18288" bIns="45720" rtlCol="0" anchor="ctr">
            <a:noAutofit/>
          </a:bodyPr>
          <a:lstStyle>
            <a:lvl1pPr algn="ctr">
              <a:defRPr sz="1650" spc="0" baseline="0">
                <a:solidFill>
                  <a:srgbClr val="FFFFFF"/>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993628658"/>
      </p:ext>
    </p:extLst>
  </p:cSld>
  <p:clrMap bg1="dk1" tx1="lt1" bg2="dk2" tx2="lt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txStyles>
    <p:titleStyle>
      <a:lvl1pPr algn="ctr" defTabSz="1371600" rtl="0" eaLnBrk="1" latinLnBrk="0" hangingPunct="1">
        <a:lnSpc>
          <a:spcPct val="90000"/>
        </a:lnSpc>
        <a:spcBef>
          <a:spcPct val="0"/>
        </a:spcBef>
        <a:buNone/>
        <a:defRPr sz="4200" kern="1200" cap="all" spc="300" baseline="0">
          <a:solidFill>
            <a:schemeClr val="tx1">
              <a:lumMod val="85000"/>
              <a:lumOff val="15000"/>
            </a:schemeClr>
          </a:solidFill>
          <a:latin typeface="+mj-lt"/>
          <a:ea typeface="+mj-ea"/>
          <a:cs typeface="+mj-cs"/>
        </a:defRPr>
      </a:lvl1pPr>
    </p:titleStyle>
    <p:bodyStyle>
      <a:lvl1pPr marL="342900" indent="-342900" algn="l" defTabSz="1371600" rtl="0" eaLnBrk="1" latinLnBrk="0" hangingPunct="1">
        <a:lnSpc>
          <a:spcPct val="100000"/>
        </a:lnSpc>
        <a:spcBef>
          <a:spcPts val="1500"/>
        </a:spcBef>
        <a:buClr>
          <a:schemeClr val="accent2"/>
        </a:buClr>
        <a:buFont typeface="Arial" panose="020B0604020202020204" pitchFamily="34" charset="0"/>
        <a:buChar char="•"/>
        <a:defRPr sz="2700" kern="1200">
          <a:solidFill>
            <a:schemeClr val="tx1">
              <a:lumMod val="85000"/>
              <a:lumOff val="15000"/>
            </a:schemeClr>
          </a:solidFill>
          <a:latin typeface="+mn-lt"/>
          <a:ea typeface="+mn-ea"/>
          <a:cs typeface="+mn-cs"/>
        </a:defRPr>
      </a:lvl1pPr>
      <a:lvl2pPr marL="6858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0287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3pPr>
      <a:lvl4pPr marL="13716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4pPr>
      <a:lvl5pPr marL="17145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5pPr>
      <a:lvl6pPr marL="1969295"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222647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2486025"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baseline="0">
          <a:solidFill>
            <a:schemeClr val="tx1"/>
          </a:solidFill>
          <a:latin typeface="+mn-lt"/>
          <a:ea typeface="+mn-ea"/>
          <a:cs typeface="+mn-cs"/>
        </a:defRPr>
      </a:lvl8pPr>
      <a:lvl9pPr marL="2824163"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baseline="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hyperlink" Target="https://scikit-learn.org/stable/modules/generated/sklearn.tree.DecisionTreeClassifier.html" TargetMode="External"/><Relationship Id="rId3" Type="http://schemas.openxmlformats.org/officeDocument/2006/relationships/hyperlink" Target="https://seaborn.pydata.org/" TargetMode="External"/><Relationship Id="rId7" Type="http://schemas.openxmlformats.org/officeDocument/2006/relationships/hyperlink" Target="https://xgboost.readthedocs.io/en/latest/"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hyperlink" Target="https://scikit-learn.org/stable/documentation.html" TargetMode="External"/><Relationship Id="rId5" Type="http://schemas.openxmlformats.org/officeDocument/2006/relationships/hyperlink" Target="https://scikit-learn.org/stable/user_guide.html" TargetMode="External"/><Relationship Id="rId4" Type="http://schemas.openxmlformats.org/officeDocument/2006/relationships/hyperlink" Target="https://pandas.pydata.org/" TargetMode="External"/><Relationship Id="rId9" Type="http://schemas.openxmlformats.org/officeDocument/2006/relationships/hyperlink" Target="https://towardsdatascience.com/hyperparameter-tuning-for-machine-learning-models-1b80d783b946"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82D4"/>
        </a:solidFill>
        <a:effectLst/>
      </p:bgPr>
    </p:bg>
    <p:spTree>
      <p:nvGrpSpPr>
        <p:cNvPr id="1" name=""/>
        <p:cNvGrpSpPr/>
        <p:nvPr/>
      </p:nvGrpSpPr>
      <p:grpSpPr>
        <a:xfrm>
          <a:off x="0" y="0"/>
          <a:ext cx="0" cy="0"/>
          <a:chOff x="0" y="0"/>
          <a:chExt cx="0" cy="0"/>
        </a:xfrm>
      </p:grpSpPr>
      <p:sp>
        <p:nvSpPr>
          <p:cNvPr id="3" name="TextBox 3"/>
          <p:cNvSpPr txBox="1"/>
          <p:nvPr/>
        </p:nvSpPr>
        <p:spPr>
          <a:xfrm>
            <a:off x="10515600" y="1669923"/>
            <a:ext cx="6804849" cy="359502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7200" cap="all" dirty="0">
                <a:effectLst>
                  <a:outerShdw blurRad="177800" dist="38100" dir="2700000" algn="tl">
                    <a:srgbClr val="000000">
                      <a:alpha val="24000"/>
                    </a:srgbClr>
                  </a:outerShdw>
                </a:effectLst>
                <a:latin typeface="+mj-lt"/>
                <a:ea typeface="+mj-ea"/>
                <a:cs typeface="+mj-cs"/>
              </a:rPr>
              <a:t>BITCOIN PRICE</a:t>
            </a:r>
          </a:p>
          <a:p>
            <a:pPr defTabSz="914400">
              <a:lnSpc>
                <a:spcPct val="90000"/>
              </a:lnSpc>
              <a:spcBef>
                <a:spcPct val="0"/>
              </a:spcBef>
              <a:spcAft>
                <a:spcPts val="600"/>
              </a:spcAft>
            </a:pPr>
            <a:r>
              <a:rPr lang="en-US" sz="7200" cap="all" dirty="0">
                <a:effectLst>
                  <a:outerShdw blurRad="177800" dist="38100" dir="2700000" algn="tl">
                    <a:srgbClr val="000000">
                      <a:alpha val="24000"/>
                    </a:srgbClr>
                  </a:outerShdw>
                </a:effectLst>
                <a:latin typeface="+mj-lt"/>
                <a:ea typeface="+mj-ea"/>
                <a:cs typeface="+mj-cs"/>
              </a:rPr>
              <a:t>FORECASTING</a:t>
            </a:r>
          </a:p>
        </p:txBody>
      </p:sp>
      <p:pic>
        <p:nvPicPr>
          <p:cNvPr id="8" name="Graphic 7" descr="Bitcoin">
            <a:extLst>
              <a:ext uri="{FF2B5EF4-FFF2-40B4-BE49-F238E27FC236}">
                <a16:creationId xmlns:a16="http://schemas.microsoft.com/office/drawing/2014/main" id="{1D353272-A398-31EA-906A-1017861D7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29796" y="1704909"/>
            <a:ext cx="6715191" cy="6715191"/>
          </a:xfrm>
          <a:prstGeom prst="rect">
            <a:avLst/>
          </a:prstGeom>
        </p:spPr>
      </p:pic>
      <p:sp>
        <p:nvSpPr>
          <p:cNvPr id="4" name="TextBox 4"/>
          <p:cNvSpPr txBox="1"/>
          <p:nvPr/>
        </p:nvSpPr>
        <p:spPr>
          <a:xfrm>
            <a:off x="11430000" y="8420100"/>
            <a:ext cx="6629400" cy="1613711"/>
          </a:xfrm>
          <a:prstGeom prst="rect">
            <a:avLst/>
          </a:prstGeom>
        </p:spPr>
        <p:txBody>
          <a:bodyPr wrap="square" lIns="0" tIns="0" rIns="0" bIns="0" rtlCol="0" anchor="t">
            <a:spAutoFit/>
          </a:bodyPr>
          <a:lstStyle/>
          <a:p>
            <a:pPr algn="ctr">
              <a:lnSpc>
                <a:spcPts val="3919"/>
              </a:lnSpc>
              <a:spcAft>
                <a:spcPts val="600"/>
              </a:spcAft>
            </a:pPr>
            <a:r>
              <a:rPr lang="en-US" sz="2799" dirty="0">
                <a:solidFill>
                  <a:srgbClr val="FFFFFF"/>
                </a:solidFill>
                <a:latin typeface="+mj-lt"/>
              </a:rPr>
              <a:t>GROUP MEMBERS: </a:t>
            </a:r>
          </a:p>
          <a:p>
            <a:pPr algn="ctr">
              <a:lnSpc>
                <a:spcPts val="3919"/>
              </a:lnSpc>
              <a:spcAft>
                <a:spcPts val="600"/>
              </a:spcAft>
            </a:pPr>
            <a:r>
              <a:rPr lang="en-US" sz="2799" dirty="0">
                <a:solidFill>
                  <a:srgbClr val="FFFFFF"/>
                </a:solidFill>
                <a:latin typeface="+mj-lt"/>
              </a:rPr>
              <a:t>SOHAM SHAH (002837154)</a:t>
            </a:r>
          </a:p>
          <a:p>
            <a:pPr algn="ctr">
              <a:lnSpc>
                <a:spcPts val="3919"/>
              </a:lnSpc>
              <a:spcAft>
                <a:spcPts val="600"/>
              </a:spcAft>
            </a:pPr>
            <a:r>
              <a:rPr lang="en-US" sz="2799" dirty="0">
                <a:solidFill>
                  <a:srgbClr val="FFFFFF"/>
                </a:solidFill>
                <a:latin typeface="+mj-lt"/>
              </a:rPr>
              <a:t>  ABHISHEK MATHUKIYA (002839155)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0082D4"/>
          </a:solidFill>
        </p:spPr>
        <p:txBody>
          <a:bodyPr/>
          <a:lstStyle/>
          <a:p>
            <a:endParaRPr lang="en-US"/>
          </a:p>
        </p:txBody>
      </p:sp>
      <p:sp>
        <p:nvSpPr>
          <p:cNvPr id="3" name="TextBox 3"/>
          <p:cNvSpPr txBox="1"/>
          <p:nvPr/>
        </p:nvSpPr>
        <p:spPr>
          <a:xfrm>
            <a:off x="2038350" y="3619500"/>
            <a:ext cx="14211300" cy="1421864"/>
          </a:xfrm>
          <a:prstGeom prst="rect">
            <a:avLst/>
          </a:prstGeom>
        </p:spPr>
        <p:txBody>
          <a:bodyPr wrap="square" lIns="0" tIns="0" rIns="0" bIns="0" rtlCol="0" anchor="t">
            <a:spAutoFit/>
          </a:bodyPr>
          <a:lstStyle/>
          <a:p>
            <a:pPr algn="ctr">
              <a:lnSpc>
                <a:spcPts val="12599"/>
              </a:lnSpc>
            </a:pPr>
            <a:r>
              <a:rPr lang="en-US" sz="7200" dirty="0">
                <a:latin typeface="+mj-lt"/>
              </a:rPr>
              <a:t>EXPLORATORY DATA ANALYSIS</a:t>
            </a:r>
            <a:endParaRPr lang="en-US" sz="7200" dirty="0">
              <a:solidFill>
                <a:srgbClr val="FFFFFF"/>
              </a:solidFill>
              <a:latin typeface="+mj-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sp>
        <p:nvSpPr>
          <p:cNvPr id="4" name="TextBox 4"/>
          <p:cNvSpPr txBox="1"/>
          <p:nvPr/>
        </p:nvSpPr>
        <p:spPr>
          <a:xfrm>
            <a:off x="2566592" y="8604532"/>
            <a:ext cx="13154815" cy="980461"/>
          </a:xfrm>
          <a:prstGeom prst="rect">
            <a:avLst/>
          </a:prstGeom>
        </p:spPr>
        <p:txBody>
          <a:bodyPr wrap="square" lIns="0" tIns="0" rIns="0" bIns="0" rtlCol="0" anchor="t">
            <a:spAutoFit/>
          </a:bodyPr>
          <a:lstStyle/>
          <a:p>
            <a:pPr>
              <a:lnSpc>
                <a:spcPts val="3972"/>
              </a:lnSpc>
            </a:pPr>
            <a:r>
              <a:rPr lang="en-US" sz="2800" dirty="0">
                <a:solidFill>
                  <a:schemeClr val="bg1"/>
                </a:solidFill>
              </a:rPr>
              <a:t>This chart is a time series plot or a line chart that visualizes bitcoin price fluctuations ranging from 2018 to 2023.</a:t>
            </a:r>
          </a:p>
        </p:txBody>
      </p:sp>
      <p:pic>
        <p:nvPicPr>
          <p:cNvPr id="6" name="Picture 5">
            <a:extLst>
              <a:ext uri="{FF2B5EF4-FFF2-40B4-BE49-F238E27FC236}">
                <a16:creationId xmlns:a16="http://schemas.microsoft.com/office/drawing/2014/main" id="{7619ADD8-25E9-4D6B-0F19-9BDA7AFC4F37}"/>
              </a:ext>
            </a:extLst>
          </p:cNvPr>
          <p:cNvPicPr>
            <a:picLocks noChangeAspect="1"/>
          </p:cNvPicPr>
          <p:nvPr/>
        </p:nvPicPr>
        <p:blipFill>
          <a:blip r:embed="rId3"/>
          <a:stretch>
            <a:fillRect/>
          </a:stretch>
        </p:blipFill>
        <p:spPr>
          <a:xfrm>
            <a:off x="2566593" y="1230031"/>
            <a:ext cx="13154814" cy="6934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sp>
        <p:nvSpPr>
          <p:cNvPr id="4" name="TextBox 4"/>
          <p:cNvSpPr txBox="1"/>
          <p:nvPr/>
        </p:nvSpPr>
        <p:spPr>
          <a:xfrm>
            <a:off x="6101091" y="8792353"/>
            <a:ext cx="6085814" cy="466346"/>
          </a:xfrm>
          <a:prstGeom prst="rect">
            <a:avLst/>
          </a:prstGeom>
        </p:spPr>
        <p:txBody>
          <a:bodyPr wrap="square" lIns="0" tIns="0" rIns="0" bIns="0" rtlCol="0" anchor="t">
            <a:spAutoFit/>
          </a:bodyPr>
          <a:lstStyle/>
          <a:p>
            <a:pPr>
              <a:lnSpc>
                <a:spcPts val="3972"/>
              </a:lnSpc>
            </a:pPr>
            <a:r>
              <a:rPr lang="en-US" sz="2800" b="0" i="0" dirty="0">
                <a:solidFill>
                  <a:srgbClr val="0D0D0D"/>
                </a:solidFill>
                <a:effectLst/>
              </a:rPr>
              <a:t>Tracking Volume changes over time</a:t>
            </a:r>
            <a:endParaRPr lang="en-US" sz="2800" dirty="0">
              <a:solidFill>
                <a:srgbClr val="9988FF"/>
              </a:solidFill>
            </a:endParaRPr>
          </a:p>
        </p:txBody>
      </p:sp>
      <p:pic>
        <p:nvPicPr>
          <p:cNvPr id="5" name="Picture 4">
            <a:extLst>
              <a:ext uri="{FF2B5EF4-FFF2-40B4-BE49-F238E27FC236}">
                <a16:creationId xmlns:a16="http://schemas.microsoft.com/office/drawing/2014/main" id="{95178E3E-7E14-57B3-9115-80B3923D9595}"/>
              </a:ext>
            </a:extLst>
          </p:cNvPr>
          <p:cNvPicPr>
            <a:picLocks noChangeAspect="1"/>
          </p:cNvPicPr>
          <p:nvPr/>
        </p:nvPicPr>
        <p:blipFill>
          <a:blip r:embed="rId3"/>
          <a:stretch>
            <a:fillRect/>
          </a:stretch>
        </p:blipFill>
        <p:spPr>
          <a:xfrm>
            <a:off x="2437313" y="1161924"/>
            <a:ext cx="13413373" cy="712934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146DDE-2096-50E9-8364-7388B0B9910B}"/>
              </a:ext>
            </a:extLst>
          </p:cNvPr>
          <p:cNvPicPr>
            <a:picLocks noChangeAspect="1"/>
          </p:cNvPicPr>
          <p:nvPr/>
        </p:nvPicPr>
        <p:blipFill>
          <a:blip r:embed="rId3"/>
          <a:stretch>
            <a:fillRect/>
          </a:stretch>
        </p:blipFill>
        <p:spPr>
          <a:xfrm>
            <a:off x="1664704" y="1714500"/>
            <a:ext cx="14958592" cy="7892016"/>
          </a:xfrm>
          <a:prstGeom prst="rect">
            <a:avLst/>
          </a:prstGeom>
        </p:spPr>
      </p:pic>
      <p:sp>
        <p:nvSpPr>
          <p:cNvPr id="3" name="TextBox 2">
            <a:extLst>
              <a:ext uri="{FF2B5EF4-FFF2-40B4-BE49-F238E27FC236}">
                <a16:creationId xmlns:a16="http://schemas.microsoft.com/office/drawing/2014/main" id="{33E4F525-D941-28F1-3818-BDAE9817466D}"/>
              </a:ext>
            </a:extLst>
          </p:cNvPr>
          <p:cNvSpPr txBox="1"/>
          <p:nvPr/>
        </p:nvSpPr>
        <p:spPr>
          <a:xfrm>
            <a:off x="7783033" y="680484"/>
            <a:ext cx="3231847" cy="769441"/>
          </a:xfrm>
          <a:prstGeom prst="rect">
            <a:avLst/>
          </a:prstGeom>
          <a:noFill/>
        </p:spPr>
        <p:txBody>
          <a:bodyPr wrap="none" rtlCol="0">
            <a:spAutoFit/>
          </a:bodyPr>
          <a:lstStyle/>
          <a:p>
            <a:r>
              <a:rPr lang="en-US" sz="4400" dirty="0">
                <a:solidFill>
                  <a:srgbClr val="009CFF"/>
                </a:solidFill>
              </a:rPr>
              <a:t>HISTOGRAM</a:t>
            </a:r>
          </a:p>
        </p:txBody>
      </p:sp>
    </p:spTree>
    <p:extLst>
      <p:ext uri="{BB962C8B-B14F-4D97-AF65-F5344CB8AC3E}">
        <p14:creationId xmlns:p14="http://schemas.microsoft.com/office/powerpoint/2010/main" val="3204767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sp>
        <p:nvSpPr>
          <p:cNvPr id="4" name="TextBox 4"/>
          <p:cNvSpPr txBox="1"/>
          <p:nvPr/>
        </p:nvSpPr>
        <p:spPr>
          <a:xfrm>
            <a:off x="535214" y="3771900"/>
            <a:ext cx="8267508" cy="1690206"/>
          </a:xfrm>
          <a:prstGeom prst="rect">
            <a:avLst/>
          </a:prstGeom>
        </p:spPr>
        <p:txBody>
          <a:bodyPr wrap="square" lIns="0" tIns="0" rIns="0" bIns="0" rtlCol="0" anchor="t">
            <a:spAutoFit/>
          </a:bodyPr>
          <a:lstStyle/>
          <a:p>
            <a:pPr algn="l"/>
            <a:r>
              <a:rPr lang="en-US" sz="2800" b="0" i="0" dirty="0">
                <a:solidFill>
                  <a:srgbClr val="0D0D0D"/>
                </a:solidFill>
                <a:effectLst/>
              </a:rPr>
              <a:t>The heatmap shows strong correlations between price-related features like open, high, low, close, and  also some volume-related features.</a:t>
            </a:r>
          </a:p>
          <a:p>
            <a:pPr>
              <a:lnSpc>
                <a:spcPts val="3080"/>
              </a:lnSpc>
            </a:pPr>
            <a:endParaRPr lang="en-US" sz="2800" dirty="0">
              <a:solidFill>
                <a:srgbClr val="FFFFFF"/>
              </a:solidFill>
            </a:endParaRPr>
          </a:p>
        </p:txBody>
      </p:sp>
      <p:pic>
        <p:nvPicPr>
          <p:cNvPr id="5" name="Picture 4">
            <a:extLst>
              <a:ext uri="{FF2B5EF4-FFF2-40B4-BE49-F238E27FC236}">
                <a16:creationId xmlns:a16="http://schemas.microsoft.com/office/drawing/2014/main" id="{D1262782-3888-E38A-8840-0FB7397BF87F}"/>
              </a:ext>
            </a:extLst>
          </p:cNvPr>
          <p:cNvPicPr>
            <a:picLocks noChangeAspect="1"/>
          </p:cNvPicPr>
          <p:nvPr/>
        </p:nvPicPr>
        <p:blipFill>
          <a:blip r:embed="rId3"/>
          <a:stretch>
            <a:fillRect/>
          </a:stretch>
        </p:blipFill>
        <p:spPr>
          <a:xfrm>
            <a:off x="8831851" y="479537"/>
            <a:ext cx="8893057" cy="93279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sp>
        <p:nvSpPr>
          <p:cNvPr id="4" name="TextBox 4"/>
          <p:cNvSpPr txBox="1"/>
          <p:nvPr/>
        </p:nvSpPr>
        <p:spPr>
          <a:xfrm>
            <a:off x="11506200" y="3924300"/>
            <a:ext cx="6498776" cy="1362104"/>
          </a:xfrm>
          <a:prstGeom prst="rect">
            <a:avLst/>
          </a:prstGeom>
        </p:spPr>
        <p:txBody>
          <a:bodyPr lIns="0" tIns="0" rIns="0" bIns="0" rtlCol="0" anchor="t">
            <a:spAutoFit/>
          </a:bodyPr>
          <a:lstStyle/>
          <a:p>
            <a:pPr>
              <a:lnSpc>
                <a:spcPts val="3607"/>
              </a:lnSpc>
              <a:spcBef>
                <a:spcPct val="0"/>
              </a:spcBef>
            </a:pPr>
            <a:r>
              <a:rPr lang="en-US" sz="2800" b="0" i="0" dirty="0">
                <a:solidFill>
                  <a:srgbClr val="0D0D0D"/>
                </a:solidFill>
                <a:effectLst/>
                <a:cs typeface="Calibri" panose="020F0502020204030204" pitchFamily="34" charset="0"/>
              </a:rPr>
              <a:t>This bar chart displays the average trading volume of a financial asset by year, from 2017 to 2023</a:t>
            </a:r>
            <a:endParaRPr lang="en-US" sz="2576" dirty="0">
              <a:solidFill>
                <a:srgbClr val="FFFFFF"/>
              </a:solidFill>
              <a:cs typeface="Calibri" panose="020F0502020204030204" pitchFamily="34" charset="0"/>
            </a:endParaRPr>
          </a:p>
        </p:txBody>
      </p:sp>
      <p:pic>
        <p:nvPicPr>
          <p:cNvPr id="5" name="Picture 4">
            <a:extLst>
              <a:ext uri="{FF2B5EF4-FFF2-40B4-BE49-F238E27FC236}">
                <a16:creationId xmlns:a16="http://schemas.microsoft.com/office/drawing/2014/main" id="{9796FD12-6ADE-CD6E-4B2F-CC05EACE5557}"/>
              </a:ext>
            </a:extLst>
          </p:cNvPr>
          <p:cNvPicPr>
            <a:picLocks noChangeAspect="1"/>
          </p:cNvPicPr>
          <p:nvPr/>
        </p:nvPicPr>
        <p:blipFill>
          <a:blip r:embed="rId3"/>
          <a:stretch>
            <a:fillRect/>
          </a:stretch>
        </p:blipFill>
        <p:spPr>
          <a:xfrm>
            <a:off x="536767" y="1641000"/>
            <a:ext cx="10583697" cy="67791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grpSp>
        <p:nvGrpSpPr>
          <p:cNvPr id="4" name="Group 4"/>
          <p:cNvGrpSpPr/>
          <p:nvPr/>
        </p:nvGrpSpPr>
        <p:grpSpPr>
          <a:xfrm>
            <a:off x="1028700" y="6036748"/>
            <a:ext cx="8321382" cy="1878539"/>
            <a:chOff x="0" y="0"/>
            <a:chExt cx="11095176" cy="2504719"/>
          </a:xfrm>
        </p:grpSpPr>
        <p:sp>
          <p:nvSpPr>
            <p:cNvPr id="5" name="TextBox 5"/>
            <p:cNvSpPr txBox="1"/>
            <p:nvPr/>
          </p:nvSpPr>
          <p:spPr>
            <a:xfrm>
              <a:off x="0" y="-9525"/>
              <a:ext cx="11095176" cy="1317625"/>
            </a:xfrm>
            <a:prstGeom prst="rect">
              <a:avLst/>
            </a:prstGeom>
          </p:spPr>
          <p:txBody>
            <a:bodyPr lIns="0" tIns="0" rIns="0" bIns="0" rtlCol="0" anchor="t">
              <a:spAutoFit/>
            </a:bodyPr>
            <a:lstStyle/>
            <a:p>
              <a:pPr>
                <a:lnSpc>
                  <a:spcPts val="7800"/>
                </a:lnSpc>
              </a:pPr>
              <a:endParaRPr/>
            </a:p>
          </p:txBody>
        </p:sp>
        <p:sp>
          <p:nvSpPr>
            <p:cNvPr id="6" name="TextBox 6"/>
            <p:cNvSpPr txBox="1"/>
            <p:nvPr/>
          </p:nvSpPr>
          <p:spPr>
            <a:xfrm>
              <a:off x="0" y="1847494"/>
              <a:ext cx="11095176" cy="657225"/>
            </a:xfrm>
            <a:prstGeom prst="rect">
              <a:avLst/>
            </a:prstGeom>
          </p:spPr>
          <p:txBody>
            <a:bodyPr lIns="0" tIns="0" rIns="0" bIns="0" rtlCol="0" anchor="t">
              <a:spAutoFit/>
            </a:bodyPr>
            <a:lstStyle/>
            <a:p>
              <a:pPr>
                <a:lnSpc>
                  <a:spcPts val="3840"/>
                </a:lnSpc>
              </a:pPr>
              <a:endParaRPr/>
            </a:p>
          </p:txBody>
        </p:sp>
      </p:grpSp>
      <p:sp>
        <p:nvSpPr>
          <p:cNvPr id="7" name="TextBox 7"/>
          <p:cNvSpPr txBox="1"/>
          <p:nvPr/>
        </p:nvSpPr>
        <p:spPr>
          <a:xfrm>
            <a:off x="2867754" y="8648700"/>
            <a:ext cx="12964656" cy="408638"/>
          </a:xfrm>
          <a:prstGeom prst="rect">
            <a:avLst/>
          </a:prstGeom>
        </p:spPr>
        <p:txBody>
          <a:bodyPr wrap="square" lIns="0" tIns="0" rIns="0" bIns="0" rtlCol="0" anchor="t">
            <a:spAutoFit/>
          </a:bodyPr>
          <a:lstStyle/>
          <a:p>
            <a:pPr algn="ctr">
              <a:lnSpc>
                <a:spcPts val="3359"/>
              </a:lnSpc>
              <a:spcBef>
                <a:spcPct val="0"/>
              </a:spcBef>
            </a:pPr>
            <a:r>
              <a:rPr lang="en-US" sz="2800" b="0" i="0" dirty="0">
                <a:solidFill>
                  <a:srgbClr val="0D0D0D"/>
                </a:solidFill>
                <a:effectLst/>
                <a:cs typeface="Calibri" panose="020F0502020204030204" pitchFamily="34" charset="0"/>
              </a:rPr>
              <a:t>The pie chart illustrates the proportional distribution of data across different years</a:t>
            </a:r>
            <a:endParaRPr lang="en-US" sz="2800" dirty="0">
              <a:solidFill>
                <a:srgbClr val="FFFFFF"/>
              </a:solidFill>
              <a:cs typeface="Calibri" panose="020F0502020204030204" pitchFamily="34" charset="0"/>
            </a:endParaRPr>
          </a:p>
        </p:txBody>
      </p:sp>
      <p:pic>
        <p:nvPicPr>
          <p:cNvPr id="8" name="Picture 7">
            <a:extLst>
              <a:ext uri="{FF2B5EF4-FFF2-40B4-BE49-F238E27FC236}">
                <a16:creationId xmlns:a16="http://schemas.microsoft.com/office/drawing/2014/main" id="{F549D743-FC90-0E14-F246-E8D009CEFF11}"/>
              </a:ext>
            </a:extLst>
          </p:cNvPr>
          <p:cNvPicPr>
            <a:picLocks noChangeAspect="1"/>
          </p:cNvPicPr>
          <p:nvPr/>
        </p:nvPicPr>
        <p:blipFill>
          <a:blip r:embed="rId3"/>
          <a:stretch>
            <a:fillRect/>
          </a:stretch>
        </p:blipFill>
        <p:spPr>
          <a:xfrm>
            <a:off x="5505450" y="723900"/>
            <a:ext cx="7277100" cy="75159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grpSp>
        <p:nvGrpSpPr>
          <p:cNvPr id="4" name="Group 4"/>
          <p:cNvGrpSpPr/>
          <p:nvPr/>
        </p:nvGrpSpPr>
        <p:grpSpPr>
          <a:xfrm>
            <a:off x="5257801" y="8877301"/>
            <a:ext cx="7924799" cy="914400"/>
            <a:chOff x="-568815" y="525376"/>
            <a:chExt cx="22535855" cy="1224827"/>
          </a:xfrm>
        </p:grpSpPr>
        <p:sp>
          <p:nvSpPr>
            <p:cNvPr id="5" name="TextBox 5"/>
            <p:cNvSpPr txBox="1"/>
            <p:nvPr/>
          </p:nvSpPr>
          <p:spPr>
            <a:xfrm>
              <a:off x="-568815" y="525376"/>
              <a:ext cx="21967040" cy="676275"/>
            </a:xfrm>
            <a:prstGeom prst="rect">
              <a:avLst/>
            </a:prstGeom>
          </p:spPr>
          <p:txBody>
            <a:bodyPr lIns="0" tIns="0" rIns="0" bIns="0" rtlCol="0" anchor="t">
              <a:spAutoFit/>
            </a:bodyPr>
            <a:lstStyle/>
            <a:p>
              <a:pPr>
                <a:lnSpc>
                  <a:spcPts val="4200"/>
                </a:lnSpc>
              </a:pPr>
              <a:endParaRPr lang="en-US" sz="3000" dirty="0">
                <a:solidFill>
                  <a:srgbClr val="9988FF"/>
                </a:solidFill>
                <a:latin typeface="Inter"/>
              </a:endParaRPr>
            </a:p>
          </p:txBody>
        </p:sp>
        <p:sp>
          <p:nvSpPr>
            <p:cNvPr id="6" name="TextBox 6"/>
            <p:cNvSpPr txBox="1"/>
            <p:nvPr/>
          </p:nvSpPr>
          <p:spPr>
            <a:xfrm>
              <a:off x="0" y="1203045"/>
              <a:ext cx="21967040" cy="547158"/>
            </a:xfrm>
            <a:prstGeom prst="rect">
              <a:avLst/>
            </a:prstGeom>
          </p:spPr>
          <p:txBody>
            <a:bodyPr lIns="0" tIns="0" rIns="0" bIns="0" rtlCol="0" anchor="t">
              <a:spAutoFit/>
            </a:bodyPr>
            <a:lstStyle/>
            <a:p>
              <a:pPr>
                <a:lnSpc>
                  <a:spcPts val="3499"/>
                </a:lnSpc>
              </a:pPr>
              <a:endParaRPr/>
            </a:p>
          </p:txBody>
        </p:sp>
      </p:grpSp>
      <p:pic>
        <p:nvPicPr>
          <p:cNvPr id="7" name="Picture 6">
            <a:extLst>
              <a:ext uri="{FF2B5EF4-FFF2-40B4-BE49-F238E27FC236}">
                <a16:creationId xmlns:a16="http://schemas.microsoft.com/office/drawing/2014/main" id="{9495F196-8E90-978A-808A-DE19DE0DD5BA}"/>
              </a:ext>
            </a:extLst>
          </p:cNvPr>
          <p:cNvPicPr>
            <a:picLocks noChangeAspect="1"/>
          </p:cNvPicPr>
          <p:nvPr/>
        </p:nvPicPr>
        <p:blipFill>
          <a:blip r:embed="rId3"/>
          <a:stretch>
            <a:fillRect/>
          </a:stretch>
        </p:blipFill>
        <p:spPr>
          <a:xfrm>
            <a:off x="2633017" y="695795"/>
            <a:ext cx="13021966" cy="8180465"/>
          </a:xfrm>
          <a:prstGeom prst="rect">
            <a:avLst/>
          </a:prstGeom>
        </p:spPr>
      </p:pic>
      <p:sp>
        <p:nvSpPr>
          <p:cNvPr id="8" name="TextBox 7">
            <a:extLst>
              <a:ext uri="{FF2B5EF4-FFF2-40B4-BE49-F238E27FC236}">
                <a16:creationId xmlns:a16="http://schemas.microsoft.com/office/drawing/2014/main" id="{69263E7C-04D8-615E-E863-B1463A1B5F37}"/>
              </a:ext>
            </a:extLst>
          </p:cNvPr>
          <p:cNvSpPr txBox="1"/>
          <p:nvPr/>
        </p:nvSpPr>
        <p:spPr>
          <a:xfrm>
            <a:off x="4648207" y="9163476"/>
            <a:ext cx="9753594" cy="954107"/>
          </a:xfrm>
          <a:prstGeom prst="rect">
            <a:avLst/>
          </a:prstGeom>
          <a:noFill/>
        </p:spPr>
        <p:txBody>
          <a:bodyPr wrap="square">
            <a:spAutoFit/>
          </a:bodyPr>
          <a:lstStyle/>
          <a:p>
            <a:r>
              <a:rPr lang="en-US" sz="2800" b="0" i="0" dirty="0">
                <a:solidFill>
                  <a:srgbClr val="0D0D0D"/>
                </a:solidFill>
                <a:effectLst/>
                <a:cs typeface="Calibri" panose="020F0502020204030204" pitchFamily="34" charset="0"/>
              </a:rPr>
              <a:t>This scatter plot compares trading volume to the closing price of an asset</a:t>
            </a:r>
            <a:endParaRPr lang="en-US" sz="2800" dirty="0">
              <a:cs typeface="Calibri" panose="020F05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3B51C9-B1B9-B935-4582-B43AAE2F981B}"/>
              </a:ext>
            </a:extLst>
          </p:cNvPr>
          <p:cNvPicPr>
            <a:picLocks noChangeAspect="1"/>
          </p:cNvPicPr>
          <p:nvPr/>
        </p:nvPicPr>
        <p:blipFill>
          <a:blip r:embed="rId3"/>
          <a:stretch>
            <a:fillRect/>
          </a:stretch>
        </p:blipFill>
        <p:spPr>
          <a:xfrm>
            <a:off x="3086100" y="647700"/>
            <a:ext cx="12115800" cy="7928871"/>
          </a:xfrm>
          <a:prstGeom prst="rect">
            <a:avLst/>
          </a:prstGeom>
        </p:spPr>
      </p:pic>
      <p:sp>
        <p:nvSpPr>
          <p:cNvPr id="3" name="TextBox 2">
            <a:extLst>
              <a:ext uri="{FF2B5EF4-FFF2-40B4-BE49-F238E27FC236}">
                <a16:creationId xmlns:a16="http://schemas.microsoft.com/office/drawing/2014/main" id="{015A2172-770A-0C0E-84B9-91A32027A46C}"/>
              </a:ext>
            </a:extLst>
          </p:cNvPr>
          <p:cNvSpPr txBox="1"/>
          <p:nvPr/>
        </p:nvSpPr>
        <p:spPr>
          <a:xfrm>
            <a:off x="4495800" y="9116080"/>
            <a:ext cx="9661556" cy="523220"/>
          </a:xfrm>
          <a:prstGeom prst="rect">
            <a:avLst/>
          </a:prstGeom>
          <a:noFill/>
        </p:spPr>
        <p:txBody>
          <a:bodyPr wrap="none" rtlCol="0">
            <a:spAutoFit/>
          </a:bodyPr>
          <a:lstStyle/>
          <a:p>
            <a:r>
              <a:rPr lang="en-US" sz="2800" dirty="0">
                <a:solidFill>
                  <a:schemeClr val="bg1"/>
                </a:solidFill>
              </a:rPr>
              <a:t>Distribution Plot used to represent data in the histogram form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sp>
        <p:nvSpPr>
          <p:cNvPr id="3" name="TextBox 3"/>
          <p:cNvSpPr txBox="1"/>
          <p:nvPr/>
        </p:nvSpPr>
        <p:spPr>
          <a:xfrm>
            <a:off x="2036907" y="8600311"/>
            <a:ext cx="14559111" cy="427874"/>
          </a:xfrm>
          <a:prstGeom prst="rect">
            <a:avLst/>
          </a:prstGeom>
        </p:spPr>
        <p:txBody>
          <a:bodyPr lIns="0" tIns="0" rIns="0" bIns="0" rtlCol="0" anchor="t">
            <a:spAutoFit/>
          </a:bodyPr>
          <a:lstStyle/>
          <a:p>
            <a:pPr algn="ctr">
              <a:lnSpc>
                <a:spcPts val="3639"/>
              </a:lnSpc>
              <a:spcBef>
                <a:spcPct val="0"/>
              </a:spcBef>
            </a:pPr>
            <a:r>
              <a:rPr lang="en-US" sz="2800" dirty="0">
                <a:solidFill>
                  <a:srgbClr val="000000"/>
                </a:solidFill>
              </a:rPr>
              <a:t>The box plot suggests a correlation between prices</a:t>
            </a:r>
          </a:p>
        </p:txBody>
      </p:sp>
      <p:pic>
        <p:nvPicPr>
          <p:cNvPr id="4" name="Picture 3">
            <a:extLst>
              <a:ext uri="{FF2B5EF4-FFF2-40B4-BE49-F238E27FC236}">
                <a16:creationId xmlns:a16="http://schemas.microsoft.com/office/drawing/2014/main" id="{0881F286-47DA-C99F-D578-1208191BBFE7}"/>
              </a:ext>
            </a:extLst>
          </p:cNvPr>
          <p:cNvPicPr>
            <a:picLocks noChangeAspect="1"/>
          </p:cNvPicPr>
          <p:nvPr/>
        </p:nvPicPr>
        <p:blipFill>
          <a:blip r:embed="rId3"/>
          <a:stretch>
            <a:fillRect/>
          </a:stretch>
        </p:blipFill>
        <p:spPr>
          <a:xfrm>
            <a:off x="3443579" y="419100"/>
            <a:ext cx="11400842" cy="7772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sp>
        <p:nvSpPr>
          <p:cNvPr id="2" name="TextBox 2"/>
          <p:cNvSpPr txBox="1"/>
          <p:nvPr/>
        </p:nvSpPr>
        <p:spPr>
          <a:xfrm>
            <a:off x="1028700" y="3426272"/>
            <a:ext cx="16479235" cy="6022674"/>
          </a:xfrm>
          <a:prstGeom prst="rect">
            <a:avLst/>
          </a:prstGeom>
        </p:spPr>
        <p:txBody>
          <a:bodyPr lIns="0" tIns="0" rIns="0" bIns="0" rtlCol="0" anchor="t">
            <a:spAutoFit/>
          </a:bodyPr>
          <a:lstStyle/>
          <a:p>
            <a:pPr marL="545958" lvl="1" indent="-272979">
              <a:lnSpc>
                <a:spcPts val="4298"/>
              </a:lnSpc>
              <a:buFont typeface="Arial"/>
              <a:buChar char="•"/>
            </a:pPr>
            <a:r>
              <a:rPr lang="en-US" sz="2800" b="0" i="0" dirty="0">
                <a:solidFill>
                  <a:schemeClr val="bg1"/>
                </a:solidFill>
                <a:effectLst/>
                <a:latin typeface="Calibri" panose="020F0502020204030204" pitchFamily="34" charset="0"/>
                <a:cs typeface="Calibri" panose="020F0502020204030204" pitchFamily="34" charset="0"/>
              </a:rPr>
              <a:t>The Bitcoin Price Dataset opens up numerous avenues for exploration and analysis, driven by the availability of high-frequency data. </a:t>
            </a:r>
          </a:p>
          <a:p>
            <a:pPr marL="272979" lvl="1">
              <a:lnSpc>
                <a:spcPts val="4298"/>
              </a:lnSpc>
            </a:pPr>
            <a:endParaRPr lang="en-US" sz="2800" dirty="0">
              <a:solidFill>
                <a:schemeClr val="bg1"/>
              </a:solidFill>
              <a:latin typeface="Calibri" panose="020F0502020204030204" pitchFamily="34" charset="0"/>
              <a:cs typeface="Calibri" panose="020F0502020204030204" pitchFamily="34" charset="0"/>
            </a:endParaRPr>
          </a:p>
          <a:p>
            <a:pPr marL="545958" lvl="1" indent="-272979">
              <a:lnSpc>
                <a:spcPts val="4298"/>
              </a:lnSpc>
              <a:buFont typeface="Arial"/>
              <a:buChar char="•"/>
            </a:pPr>
            <a:r>
              <a:rPr lang="en-US" sz="2800" b="0" i="0" dirty="0">
                <a:solidFill>
                  <a:schemeClr val="bg1"/>
                </a:solidFill>
                <a:effectLst/>
                <a:latin typeface="Calibri" panose="020F0502020204030204" pitchFamily="34" charset="0"/>
                <a:cs typeface="Calibri" panose="020F0502020204030204" pitchFamily="34" charset="0"/>
              </a:rPr>
              <a:t>Bitcoin offers the promise of lower transaction fees than traditional online payment mechanisms and, unlike government-issued currencies, it is operated by a decentralized authority.</a:t>
            </a:r>
          </a:p>
          <a:p>
            <a:pPr marL="272979" lvl="1">
              <a:lnSpc>
                <a:spcPts val="4298"/>
              </a:lnSpc>
            </a:pPr>
            <a:endParaRPr lang="en-US" sz="2800" dirty="0">
              <a:solidFill>
                <a:schemeClr val="bg1"/>
              </a:solidFill>
              <a:latin typeface="Calibri" panose="020F0502020204030204" pitchFamily="34" charset="0"/>
              <a:cs typeface="Calibri" panose="020F0502020204030204" pitchFamily="34" charset="0"/>
            </a:endParaRPr>
          </a:p>
          <a:p>
            <a:pPr marL="545958" lvl="1" indent="-272979">
              <a:lnSpc>
                <a:spcPts val="4298"/>
              </a:lnSpc>
              <a:buFont typeface="Arial"/>
              <a:buChar char="•"/>
            </a:pPr>
            <a:r>
              <a:rPr lang="en-US" sz="2800" dirty="0">
                <a:solidFill>
                  <a:schemeClr val="bg1"/>
                </a:solidFill>
                <a:latin typeface="Calibri" panose="020F0502020204030204" pitchFamily="34" charset="0"/>
                <a:cs typeface="Calibri" panose="020F0502020204030204" pitchFamily="34" charset="0"/>
              </a:rPr>
              <a:t>This project will develop predictive models using historical prices, opening, and closing economic factors (like oil prices and holidays) to improve forecasting accuracy.</a:t>
            </a:r>
          </a:p>
          <a:p>
            <a:pPr>
              <a:lnSpc>
                <a:spcPts val="4298"/>
              </a:lnSpc>
            </a:pPr>
            <a:endParaRPr lang="en-US" sz="2800" dirty="0">
              <a:solidFill>
                <a:srgbClr val="292828"/>
              </a:solidFill>
              <a:latin typeface="Calibri" panose="020F0502020204030204" pitchFamily="34" charset="0"/>
              <a:cs typeface="Calibri" panose="020F0502020204030204" pitchFamily="34" charset="0"/>
            </a:endParaRPr>
          </a:p>
          <a:p>
            <a:pPr marL="545958" lvl="1" indent="-272979">
              <a:lnSpc>
                <a:spcPts val="4298"/>
              </a:lnSpc>
              <a:buFont typeface="Arial"/>
              <a:buChar char="•"/>
            </a:pPr>
            <a:r>
              <a:rPr lang="en-US" sz="2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ultimate-goal is to create an accurate and reliable predictive model that can effectively forecast Bitcoin's price movements. </a:t>
            </a:r>
            <a:endParaRPr lang="en-US" sz="2800" dirty="0">
              <a:solidFill>
                <a:schemeClr val="bg1"/>
              </a:solidFill>
              <a:latin typeface="Calibri" panose="020F0502020204030204" pitchFamily="34" charset="0"/>
              <a:cs typeface="Calibri" panose="020F0502020204030204" pitchFamily="34" charset="0"/>
            </a:endParaRPr>
          </a:p>
        </p:txBody>
      </p:sp>
      <p:grpSp>
        <p:nvGrpSpPr>
          <p:cNvPr id="3" name="Group 3"/>
          <p:cNvGrpSpPr/>
          <p:nvPr/>
        </p:nvGrpSpPr>
        <p:grpSpPr>
          <a:xfrm>
            <a:off x="1028700" y="498107"/>
            <a:ext cx="10706100" cy="1939045"/>
            <a:chOff x="0" y="0"/>
            <a:chExt cx="15181698" cy="3211646"/>
          </a:xfrm>
        </p:grpSpPr>
        <p:sp>
          <p:nvSpPr>
            <p:cNvPr id="4" name="TextBox 4"/>
            <p:cNvSpPr txBox="1"/>
            <p:nvPr/>
          </p:nvSpPr>
          <p:spPr>
            <a:xfrm>
              <a:off x="0" y="0"/>
              <a:ext cx="14884398" cy="2339107"/>
            </a:xfrm>
            <a:prstGeom prst="rect">
              <a:avLst/>
            </a:prstGeom>
          </p:spPr>
          <p:txBody>
            <a:bodyPr wrap="square" lIns="0" tIns="0" rIns="0" bIns="0" rtlCol="0" anchor="t">
              <a:spAutoFit/>
            </a:bodyPr>
            <a:lstStyle/>
            <a:p>
              <a:pPr>
                <a:lnSpc>
                  <a:spcPts val="12480"/>
                </a:lnSpc>
              </a:pPr>
              <a:r>
                <a:rPr lang="en-US" sz="7200" dirty="0">
                  <a:solidFill>
                    <a:srgbClr val="0082D4"/>
                  </a:solidFill>
                  <a:latin typeface="+mj-lt"/>
                </a:rPr>
                <a:t>INTRODUCTION</a:t>
              </a:r>
            </a:p>
          </p:txBody>
        </p:sp>
        <p:sp>
          <p:nvSpPr>
            <p:cNvPr id="5" name="TextBox 5"/>
            <p:cNvSpPr txBox="1"/>
            <p:nvPr/>
          </p:nvSpPr>
          <p:spPr>
            <a:xfrm>
              <a:off x="0" y="2554421"/>
              <a:ext cx="15181698" cy="657225"/>
            </a:xfrm>
            <a:prstGeom prst="rect">
              <a:avLst/>
            </a:prstGeom>
          </p:spPr>
          <p:txBody>
            <a:bodyPr lIns="0" tIns="0" rIns="0" bIns="0" rtlCol="0" anchor="t">
              <a:spAutoFit/>
            </a:bodyPr>
            <a:lstStyle/>
            <a:p>
              <a:pPr>
                <a:lnSpc>
                  <a:spcPts val="3840"/>
                </a:lnSpc>
              </a:pPr>
              <a:endParaRPr/>
            </a:p>
          </p:txBody>
        </p:sp>
      </p:grpSp>
      <p:sp>
        <p:nvSpPr>
          <p:cNvPr id="6" name="AutoShape 6"/>
          <p:cNvSpPr/>
          <p:nvPr/>
        </p:nvSpPr>
        <p:spPr>
          <a:xfrm>
            <a:off x="0" y="2503440"/>
            <a:ext cx="18288000" cy="22096"/>
          </a:xfrm>
          <a:prstGeom prst="line">
            <a:avLst/>
          </a:prstGeom>
          <a:ln w="38100" cap="rnd">
            <a:solidFill>
              <a:schemeClr val="bg1">
                <a:alpha val="48000"/>
              </a:schemeClr>
            </a:solidFill>
            <a:prstDash val="solid"/>
            <a:headEnd type="none" w="sm" len="sm"/>
            <a:tailEnd type="none" w="sm" len="sm"/>
          </a:ln>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AB04C3-5D81-1BE1-B71C-2C6EF6D1D338}"/>
              </a:ext>
            </a:extLst>
          </p:cNvPr>
          <p:cNvPicPr>
            <a:picLocks noChangeAspect="1"/>
          </p:cNvPicPr>
          <p:nvPr/>
        </p:nvPicPr>
        <p:blipFill>
          <a:blip r:embed="rId3"/>
          <a:stretch>
            <a:fillRect/>
          </a:stretch>
        </p:blipFill>
        <p:spPr>
          <a:xfrm>
            <a:off x="2187126" y="1274452"/>
            <a:ext cx="13913745" cy="73342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A58D1F-43D5-D0DF-BE68-3E13F4230913}"/>
              </a:ext>
            </a:extLst>
          </p:cNvPr>
          <p:cNvPicPr>
            <a:picLocks noChangeAspect="1"/>
          </p:cNvPicPr>
          <p:nvPr/>
        </p:nvPicPr>
        <p:blipFill>
          <a:blip r:embed="rId3"/>
          <a:stretch>
            <a:fillRect/>
          </a:stretch>
        </p:blipFill>
        <p:spPr>
          <a:xfrm>
            <a:off x="4883150" y="1104900"/>
            <a:ext cx="8521700" cy="7638542"/>
          </a:xfrm>
          <a:prstGeom prst="rect">
            <a:avLst/>
          </a:prstGeom>
        </p:spPr>
      </p:pic>
    </p:spTree>
    <p:extLst>
      <p:ext uri="{BB962C8B-B14F-4D97-AF65-F5344CB8AC3E}">
        <p14:creationId xmlns:p14="http://schemas.microsoft.com/office/powerpoint/2010/main" val="1467947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82D4"/>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FF636A-8371-DD9E-5555-16A2A0C84B71}"/>
              </a:ext>
            </a:extLst>
          </p:cNvPr>
          <p:cNvSpPr txBox="1"/>
          <p:nvPr/>
        </p:nvSpPr>
        <p:spPr>
          <a:xfrm>
            <a:off x="4165682" y="3943171"/>
            <a:ext cx="9956636" cy="1200329"/>
          </a:xfrm>
          <a:prstGeom prst="rect">
            <a:avLst/>
          </a:prstGeom>
          <a:noFill/>
        </p:spPr>
        <p:txBody>
          <a:bodyPr wrap="none" rtlCol="0">
            <a:spAutoFit/>
          </a:bodyPr>
          <a:lstStyle/>
          <a:p>
            <a:pPr algn="ctr"/>
            <a:r>
              <a:rPr lang="en-US" sz="7200" dirty="0">
                <a:latin typeface="+mj-lt"/>
              </a:rPr>
              <a:t>FEATURE ENGINEERING</a:t>
            </a:r>
          </a:p>
        </p:txBody>
      </p:sp>
    </p:spTree>
    <p:extLst>
      <p:ext uri="{BB962C8B-B14F-4D97-AF65-F5344CB8AC3E}">
        <p14:creationId xmlns:p14="http://schemas.microsoft.com/office/powerpoint/2010/main" val="339818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3EE8E0-C815-6CA3-FF20-89A6287245B2}"/>
              </a:ext>
            </a:extLst>
          </p:cNvPr>
          <p:cNvSpPr txBox="1"/>
          <p:nvPr/>
        </p:nvSpPr>
        <p:spPr>
          <a:xfrm>
            <a:off x="1949114" y="2628900"/>
            <a:ext cx="14389772" cy="523220"/>
          </a:xfrm>
          <a:prstGeom prst="rect">
            <a:avLst/>
          </a:prstGeom>
          <a:noFill/>
        </p:spPr>
        <p:txBody>
          <a:bodyPr wrap="none" rtlCol="0">
            <a:spAutoFit/>
          </a:bodyPr>
          <a:lstStyle/>
          <a:p>
            <a:pPr algn="ctr"/>
            <a:r>
              <a:rPr lang="en-US" sz="2800" dirty="0">
                <a:solidFill>
                  <a:schemeClr val="bg1"/>
                </a:solidFill>
              </a:rPr>
              <a:t>Performing feature engineering on the timestamp column for the least granularity of the data</a:t>
            </a:r>
          </a:p>
        </p:txBody>
      </p:sp>
      <p:sp>
        <p:nvSpPr>
          <p:cNvPr id="5" name="TextBox 4">
            <a:extLst>
              <a:ext uri="{FF2B5EF4-FFF2-40B4-BE49-F238E27FC236}">
                <a16:creationId xmlns:a16="http://schemas.microsoft.com/office/drawing/2014/main" id="{2E3E2085-6E0A-58D8-3718-0E0DCDC33C52}"/>
              </a:ext>
            </a:extLst>
          </p:cNvPr>
          <p:cNvSpPr txBox="1"/>
          <p:nvPr/>
        </p:nvSpPr>
        <p:spPr>
          <a:xfrm>
            <a:off x="1638299" y="8186199"/>
            <a:ext cx="15011400" cy="954107"/>
          </a:xfrm>
          <a:prstGeom prst="rect">
            <a:avLst/>
          </a:prstGeom>
          <a:noFill/>
        </p:spPr>
        <p:txBody>
          <a:bodyPr wrap="square" rtlCol="0">
            <a:spAutoFit/>
          </a:bodyPr>
          <a:lstStyle/>
          <a:p>
            <a:r>
              <a:rPr lang="en-US" sz="2800" dirty="0">
                <a:solidFill>
                  <a:schemeClr val="bg1"/>
                </a:solidFill>
              </a:rPr>
              <a:t>By breaking down timestamps, we enable more effective data analysis, allowing models to better understand and predict based on time-related variables.</a:t>
            </a:r>
          </a:p>
        </p:txBody>
      </p:sp>
      <p:sp>
        <p:nvSpPr>
          <p:cNvPr id="6" name="TextBox 5">
            <a:extLst>
              <a:ext uri="{FF2B5EF4-FFF2-40B4-BE49-F238E27FC236}">
                <a16:creationId xmlns:a16="http://schemas.microsoft.com/office/drawing/2014/main" id="{C2813255-7C51-B68B-7406-4375C4B8FBE5}"/>
              </a:ext>
            </a:extLst>
          </p:cNvPr>
          <p:cNvSpPr txBox="1"/>
          <p:nvPr/>
        </p:nvSpPr>
        <p:spPr>
          <a:xfrm>
            <a:off x="5205998" y="968203"/>
            <a:ext cx="7876002" cy="769441"/>
          </a:xfrm>
          <a:prstGeom prst="rect">
            <a:avLst/>
          </a:prstGeom>
          <a:noFill/>
        </p:spPr>
        <p:txBody>
          <a:bodyPr wrap="none" rtlCol="0">
            <a:spAutoFit/>
          </a:bodyPr>
          <a:lstStyle/>
          <a:p>
            <a:r>
              <a:rPr lang="en-US" sz="4400" dirty="0">
                <a:solidFill>
                  <a:srgbClr val="009CFF"/>
                </a:solidFill>
              </a:rPr>
              <a:t>Timestamp Feature engineering</a:t>
            </a:r>
          </a:p>
        </p:txBody>
      </p:sp>
      <p:pic>
        <p:nvPicPr>
          <p:cNvPr id="7" name="Picture 6" descr="A screenshot of a computer program&#10;&#10;Description automatically generated">
            <a:extLst>
              <a:ext uri="{FF2B5EF4-FFF2-40B4-BE49-F238E27FC236}">
                <a16:creationId xmlns:a16="http://schemas.microsoft.com/office/drawing/2014/main" id="{7DD8B8BE-DDEE-16D5-F3E6-27C681AAEB46}"/>
              </a:ext>
            </a:extLst>
          </p:cNvPr>
          <p:cNvPicPr>
            <a:picLocks noChangeAspect="1"/>
          </p:cNvPicPr>
          <p:nvPr/>
        </p:nvPicPr>
        <p:blipFill rotWithShape="1">
          <a:blip r:embed="rId3">
            <a:extLst>
              <a:ext uri="{28A0092B-C50C-407E-A947-70E740481C1C}">
                <a14:useLocalDpi xmlns:a14="http://schemas.microsoft.com/office/drawing/2010/main" val="0"/>
              </a:ext>
            </a:extLst>
          </a:blip>
          <a:srcRect l="8923"/>
          <a:stretch/>
        </p:blipFill>
        <p:spPr>
          <a:xfrm>
            <a:off x="4229031" y="4043376"/>
            <a:ext cx="9829937" cy="3458608"/>
          </a:xfrm>
          <a:prstGeom prst="rect">
            <a:avLst/>
          </a:prstGeom>
        </p:spPr>
      </p:pic>
    </p:spTree>
    <p:extLst>
      <p:ext uri="{BB962C8B-B14F-4D97-AF65-F5344CB8AC3E}">
        <p14:creationId xmlns:p14="http://schemas.microsoft.com/office/powerpoint/2010/main" val="209392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B06F144-AD0F-2561-6E97-F26440F0C664}"/>
              </a:ext>
            </a:extLst>
          </p:cNvPr>
          <p:cNvSpPr txBox="1"/>
          <p:nvPr/>
        </p:nvSpPr>
        <p:spPr>
          <a:xfrm>
            <a:off x="349787" y="6196813"/>
            <a:ext cx="8368225" cy="1569660"/>
          </a:xfrm>
          <a:prstGeom prst="rect">
            <a:avLst/>
          </a:prstGeom>
          <a:noFill/>
        </p:spPr>
        <p:txBody>
          <a:bodyPr wrap="square" rtlCol="0">
            <a:spAutoFit/>
          </a:bodyPr>
          <a:lstStyle/>
          <a:p>
            <a:r>
              <a:rPr lang="en-US" sz="2400" dirty="0">
                <a:solidFill>
                  <a:schemeClr val="bg1"/>
                </a:solidFill>
              </a:rPr>
              <a:t>Lag feature technique is used to incorporate historical data points into the model, allowing it to recognize patterns or trends over time. </a:t>
            </a:r>
          </a:p>
          <a:p>
            <a:endParaRPr lang="en-US" sz="2400" dirty="0">
              <a:solidFill>
                <a:schemeClr val="bg1"/>
              </a:solidFill>
            </a:endParaRPr>
          </a:p>
        </p:txBody>
      </p:sp>
      <p:sp>
        <p:nvSpPr>
          <p:cNvPr id="7" name="TextBox 6">
            <a:extLst>
              <a:ext uri="{FF2B5EF4-FFF2-40B4-BE49-F238E27FC236}">
                <a16:creationId xmlns:a16="http://schemas.microsoft.com/office/drawing/2014/main" id="{0EE2A4DF-F833-1BDA-4E32-DE07B4F7FFB8}"/>
              </a:ext>
            </a:extLst>
          </p:cNvPr>
          <p:cNvSpPr txBox="1"/>
          <p:nvPr/>
        </p:nvSpPr>
        <p:spPr>
          <a:xfrm>
            <a:off x="3242713" y="1154311"/>
            <a:ext cx="2582374" cy="707886"/>
          </a:xfrm>
          <a:prstGeom prst="rect">
            <a:avLst/>
          </a:prstGeom>
          <a:noFill/>
        </p:spPr>
        <p:txBody>
          <a:bodyPr wrap="none" rtlCol="0">
            <a:spAutoFit/>
          </a:bodyPr>
          <a:lstStyle/>
          <a:p>
            <a:r>
              <a:rPr lang="en-US" sz="4000" dirty="0">
                <a:solidFill>
                  <a:srgbClr val="009CFF"/>
                </a:solidFill>
              </a:rPr>
              <a:t>Lag Feature</a:t>
            </a:r>
          </a:p>
        </p:txBody>
      </p:sp>
      <p:pic>
        <p:nvPicPr>
          <p:cNvPr id="8" name="Picture 7" descr="A close up of a computer code&#10;&#10;Description automatically generated">
            <a:extLst>
              <a:ext uri="{FF2B5EF4-FFF2-40B4-BE49-F238E27FC236}">
                <a16:creationId xmlns:a16="http://schemas.microsoft.com/office/drawing/2014/main" id="{1A3D4F08-FB27-16F3-BC57-D5EF2D914A7F}"/>
              </a:ext>
            </a:extLst>
          </p:cNvPr>
          <p:cNvPicPr>
            <a:picLocks noChangeAspect="1"/>
          </p:cNvPicPr>
          <p:nvPr/>
        </p:nvPicPr>
        <p:blipFill rotWithShape="1">
          <a:blip r:embed="rId3">
            <a:extLst>
              <a:ext uri="{28A0092B-C50C-407E-A947-70E740481C1C}">
                <a14:useLocalDpi xmlns:a14="http://schemas.microsoft.com/office/drawing/2010/main" val="0"/>
              </a:ext>
            </a:extLst>
          </a:blip>
          <a:srcRect l="5909"/>
          <a:stretch/>
        </p:blipFill>
        <p:spPr>
          <a:xfrm>
            <a:off x="9143999" y="2932026"/>
            <a:ext cx="8713381" cy="2062103"/>
          </a:xfrm>
          <a:prstGeom prst="rect">
            <a:avLst/>
          </a:prstGeom>
        </p:spPr>
      </p:pic>
      <p:sp>
        <p:nvSpPr>
          <p:cNvPr id="9" name="TextBox 8">
            <a:extLst>
              <a:ext uri="{FF2B5EF4-FFF2-40B4-BE49-F238E27FC236}">
                <a16:creationId xmlns:a16="http://schemas.microsoft.com/office/drawing/2014/main" id="{CEF1E86D-A8F5-4D0C-E330-310569A50A79}"/>
              </a:ext>
            </a:extLst>
          </p:cNvPr>
          <p:cNvSpPr txBox="1"/>
          <p:nvPr/>
        </p:nvSpPr>
        <p:spPr>
          <a:xfrm>
            <a:off x="8825425" y="6196813"/>
            <a:ext cx="9462575" cy="830997"/>
          </a:xfrm>
          <a:prstGeom prst="rect">
            <a:avLst/>
          </a:prstGeom>
          <a:noFill/>
        </p:spPr>
        <p:txBody>
          <a:bodyPr wrap="square" rtlCol="0">
            <a:spAutoFit/>
          </a:bodyPr>
          <a:lstStyle/>
          <a:p>
            <a:r>
              <a:rPr lang="en-US" sz="2400" dirty="0">
                <a:solidFill>
                  <a:schemeClr val="bg1"/>
                </a:solidFill>
              </a:rPr>
              <a:t>Rolling mean technique smooths out short-term fluctuations and brings long-term trends into clearer focus. </a:t>
            </a:r>
          </a:p>
        </p:txBody>
      </p:sp>
      <p:sp>
        <p:nvSpPr>
          <p:cNvPr id="10" name="TextBox 9">
            <a:extLst>
              <a:ext uri="{FF2B5EF4-FFF2-40B4-BE49-F238E27FC236}">
                <a16:creationId xmlns:a16="http://schemas.microsoft.com/office/drawing/2014/main" id="{7FE467B2-614B-ADA7-EC37-A8EF8CD7B45E}"/>
              </a:ext>
            </a:extLst>
          </p:cNvPr>
          <p:cNvSpPr txBox="1"/>
          <p:nvPr/>
        </p:nvSpPr>
        <p:spPr>
          <a:xfrm>
            <a:off x="11801873" y="1193089"/>
            <a:ext cx="2850460" cy="707886"/>
          </a:xfrm>
          <a:prstGeom prst="rect">
            <a:avLst/>
          </a:prstGeom>
          <a:noFill/>
        </p:spPr>
        <p:txBody>
          <a:bodyPr wrap="none" rtlCol="0">
            <a:spAutoFit/>
          </a:bodyPr>
          <a:lstStyle/>
          <a:p>
            <a:r>
              <a:rPr lang="en-US" sz="4000" dirty="0">
                <a:solidFill>
                  <a:srgbClr val="009CFF"/>
                </a:solidFill>
              </a:rPr>
              <a:t>Rolling mean</a:t>
            </a:r>
          </a:p>
        </p:txBody>
      </p:sp>
      <p:pic>
        <p:nvPicPr>
          <p:cNvPr id="3" name="Picture 2" descr="A screenshot of a computer&#10;&#10;Description automatically generated">
            <a:extLst>
              <a:ext uri="{FF2B5EF4-FFF2-40B4-BE49-F238E27FC236}">
                <a16:creationId xmlns:a16="http://schemas.microsoft.com/office/drawing/2014/main" id="{9421F65F-11D2-60AC-845D-82E2DC75D98A}"/>
              </a:ext>
            </a:extLst>
          </p:cNvPr>
          <p:cNvPicPr>
            <a:picLocks noChangeAspect="1"/>
          </p:cNvPicPr>
          <p:nvPr/>
        </p:nvPicPr>
        <p:blipFill rotWithShape="1">
          <a:blip r:embed="rId4">
            <a:extLst>
              <a:ext uri="{28A0092B-C50C-407E-A947-70E740481C1C}">
                <a14:useLocalDpi xmlns:a14="http://schemas.microsoft.com/office/drawing/2010/main" val="0"/>
              </a:ext>
            </a:extLst>
          </a:blip>
          <a:srcRect l="10122"/>
          <a:stretch/>
        </p:blipFill>
        <p:spPr>
          <a:xfrm>
            <a:off x="1371600" y="2781300"/>
            <a:ext cx="6089204" cy="2212829"/>
          </a:xfrm>
          <a:prstGeom prst="rect">
            <a:avLst/>
          </a:prstGeom>
        </p:spPr>
      </p:pic>
    </p:spTree>
    <p:extLst>
      <p:ext uri="{BB962C8B-B14F-4D97-AF65-F5344CB8AC3E}">
        <p14:creationId xmlns:p14="http://schemas.microsoft.com/office/powerpoint/2010/main" val="4194434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3E07B843-B1DA-82D5-A8FA-71F8F389985D}"/>
              </a:ext>
            </a:extLst>
          </p:cNvPr>
          <p:cNvPicPr>
            <a:picLocks noChangeAspect="1"/>
          </p:cNvPicPr>
          <p:nvPr/>
        </p:nvPicPr>
        <p:blipFill rotWithShape="1">
          <a:blip r:embed="rId3">
            <a:extLst>
              <a:ext uri="{28A0092B-C50C-407E-A947-70E740481C1C}">
                <a14:useLocalDpi xmlns:a14="http://schemas.microsoft.com/office/drawing/2010/main" val="0"/>
              </a:ext>
            </a:extLst>
          </a:blip>
          <a:srcRect l="10554"/>
          <a:stretch/>
        </p:blipFill>
        <p:spPr>
          <a:xfrm>
            <a:off x="4585480" y="1549983"/>
            <a:ext cx="9117040" cy="7282676"/>
          </a:xfrm>
          <a:prstGeom prst="rect">
            <a:avLst/>
          </a:prstGeom>
        </p:spPr>
      </p:pic>
      <p:sp>
        <p:nvSpPr>
          <p:cNvPr id="3" name="TextBox 2">
            <a:extLst>
              <a:ext uri="{FF2B5EF4-FFF2-40B4-BE49-F238E27FC236}">
                <a16:creationId xmlns:a16="http://schemas.microsoft.com/office/drawing/2014/main" id="{35DF6A7C-9C7D-8D9B-C12D-93C2BABBF811}"/>
              </a:ext>
            </a:extLst>
          </p:cNvPr>
          <p:cNvSpPr txBox="1"/>
          <p:nvPr/>
        </p:nvSpPr>
        <p:spPr>
          <a:xfrm>
            <a:off x="1066800" y="9156864"/>
            <a:ext cx="16154400" cy="954107"/>
          </a:xfrm>
          <a:prstGeom prst="rect">
            <a:avLst/>
          </a:prstGeom>
          <a:noFill/>
        </p:spPr>
        <p:txBody>
          <a:bodyPr wrap="square" rtlCol="0">
            <a:spAutoFit/>
          </a:bodyPr>
          <a:lstStyle/>
          <a:p>
            <a:r>
              <a:rPr lang="en-US" sz="2800" dirty="0">
                <a:solidFill>
                  <a:schemeClr val="bg1"/>
                </a:solidFill>
              </a:rPr>
              <a:t>the correlation matrix displays all numerical columns in the </a:t>
            </a:r>
            <a:r>
              <a:rPr lang="en-US" sz="2800" dirty="0" err="1">
                <a:solidFill>
                  <a:schemeClr val="bg1"/>
                </a:solidFill>
              </a:rPr>
              <a:t>DataFrame</a:t>
            </a:r>
            <a:r>
              <a:rPr lang="en-US" sz="2800" dirty="0">
                <a:solidFill>
                  <a:schemeClr val="bg1"/>
                </a:solidFill>
              </a:rPr>
              <a:t>, which shows how each variable correlates with the others.</a:t>
            </a:r>
          </a:p>
        </p:txBody>
      </p:sp>
      <p:sp>
        <p:nvSpPr>
          <p:cNvPr id="4" name="TextBox 3">
            <a:extLst>
              <a:ext uri="{FF2B5EF4-FFF2-40B4-BE49-F238E27FC236}">
                <a16:creationId xmlns:a16="http://schemas.microsoft.com/office/drawing/2014/main" id="{4965EAD1-D2C4-90A0-B486-A36A1000F39F}"/>
              </a:ext>
            </a:extLst>
          </p:cNvPr>
          <p:cNvSpPr txBox="1"/>
          <p:nvPr/>
        </p:nvSpPr>
        <p:spPr>
          <a:xfrm>
            <a:off x="7027619" y="679995"/>
            <a:ext cx="4232762" cy="707886"/>
          </a:xfrm>
          <a:prstGeom prst="rect">
            <a:avLst/>
          </a:prstGeom>
          <a:noFill/>
        </p:spPr>
        <p:txBody>
          <a:bodyPr wrap="none" rtlCol="0">
            <a:spAutoFit/>
          </a:bodyPr>
          <a:lstStyle/>
          <a:p>
            <a:r>
              <a:rPr lang="en-US" sz="4000" dirty="0">
                <a:solidFill>
                  <a:srgbClr val="009CFF"/>
                </a:solidFill>
              </a:rPr>
              <a:t>Correlation Matrix</a:t>
            </a:r>
          </a:p>
        </p:txBody>
      </p:sp>
    </p:spTree>
    <p:extLst>
      <p:ext uri="{BB962C8B-B14F-4D97-AF65-F5344CB8AC3E}">
        <p14:creationId xmlns:p14="http://schemas.microsoft.com/office/powerpoint/2010/main" val="433176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82D4"/>
        </a:solidFill>
        <a:effectLst/>
      </p:bgPr>
    </p:bg>
    <p:spTree>
      <p:nvGrpSpPr>
        <p:cNvPr id="1" name=""/>
        <p:cNvGrpSpPr/>
        <p:nvPr/>
      </p:nvGrpSpPr>
      <p:grpSpPr>
        <a:xfrm>
          <a:off x="0" y="0"/>
          <a:ext cx="0" cy="0"/>
          <a:chOff x="0" y="0"/>
          <a:chExt cx="0" cy="0"/>
        </a:xfrm>
      </p:grpSpPr>
      <p:grpSp>
        <p:nvGrpSpPr>
          <p:cNvPr id="3" name="Group 3"/>
          <p:cNvGrpSpPr/>
          <p:nvPr/>
        </p:nvGrpSpPr>
        <p:grpSpPr>
          <a:xfrm>
            <a:off x="2287666" y="4451221"/>
            <a:ext cx="13918006" cy="2582718"/>
            <a:chOff x="0" y="0"/>
            <a:chExt cx="18557342" cy="3443624"/>
          </a:xfrm>
        </p:grpSpPr>
        <p:sp>
          <p:nvSpPr>
            <p:cNvPr id="4" name="TextBox 4"/>
            <p:cNvSpPr txBox="1"/>
            <p:nvPr/>
          </p:nvSpPr>
          <p:spPr>
            <a:xfrm>
              <a:off x="0" y="0"/>
              <a:ext cx="18557342" cy="1741931"/>
            </a:xfrm>
            <a:prstGeom prst="rect">
              <a:avLst/>
            </a:prstGeom>
          </p:spPr>
          <p:txBody>
            <a:bodyPr lIns="0" tIns="0" rIns="0" bIns="0" rtlCol="0" anchor="t">
              <a:spAutoFit/>
            </a:bodyPr>
            <a:lstStyle/>
            <a:p>
              <a:pPr algn="ctr">
                <a:lnSpc>
                  <a:spcPts val="11399"/>
                </a:lnSpc>
              </a:pPr>
              <a:r>
                <a:rPr lang="en-US" sz="7200" dirty="0">
                  <a:solidFill>
                    <a:srgbClr val="FFFFFF"/>
                  </a:solidFill>
                  <a:latin typeface="+mj-lt"/>
                </a:rPr>
                <a:t>RESULTS &amp; ANALYSIS</a:t>
              </a:r>
            </a:p>
          </p:txBody>
        </p:sp>
        <p:sp>
          <p:nvSpPr>
            <p:cNvPr id="5" name="TextBox 5"/>
            <p:cNvSpPr txBox="1"/>
            <p:nvPr/>
          </p:nvSpPr>
          <p:spPr>
            <a:xfrm>
              <a:off x="0" y="2738774"/>
              <a:ext cx="18557342" cy="704850"/>
            </a:xfrm>
            <a:prstGeom prst="rect">
              <a:avLst/>
            </a:prstGeom>
          </p:spPr>
          <p:txBody>
            <a:bodyPr lIns="0" tIns="0" rIns="0" bIns="0" rtlCol="0" anchor="t">
              <a:spAutoFit/>
            </a:bodyPr>
            <a:lstStyle/>
            <a:p>
              <a:pPr algn="ctr">
                <a:lnSpc>
                  <a:spcPts val="4500"/>
                </a:lnSpc>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grpSp>
        <p:nvGrpSpPr>
          <p:cNvPr id="3" name="Group 3"/>
          <p:cNvGrpSpPr/>
          <p:nvPr/>
        </p:nvGrpSpPr>
        <p:grpSpPr>
          <a:xfrm>
            <a:off x="2287666" y="1562100"/>
            <a:ext cx="13918006" cy="5471839"/>
            <a:chOff x="0" y="-3852161"/>
            <a:chExt cx="18557342" cy="7295785"/>
          </a:xfrm>
        </p:grpSpPr>
        <p:sp>
          <p:nvSpPr>
            <p:cNvPr id="4" name="TextBox 4"/>
            <p:cNvSpPr txBox="1"/>
            <p:nvPr/>
          </p:nvSpPr>
          <p:spPr>
            <a:xfrm>
              <a:off x="0" y="-3852161"/>
              <a:ext cx="18557342" cy="1741931"/>
            </a:xfrm>
            <a:prstGeom prst="rect">
              <a:avLst/>
            </a:prstGeom>
          </p:spPr>
          <p:txBody>
            <a:bodyPr lIns="0" tIns="0" rIns="0" bIns="0" rtlCol="0" anchor="t">
              <a:spAutoFit/>
            </a:bodyPr>
            <a:lstStyle/>
            <a:p>
              <a:pPr algn="ctr">
                <a:lnSpc>
                  <a:spcPts val="11399"/>
                </a:lnSpc>
              </a:pPr>
              <a:r>
                <a:rPr lang="en-US" sz="7200" dirty="0">
                  <a:solidFill>
                    <a:srgbClr val="009CFF"/>
                  </a:solidFill>
                  <a:latin typeface="+mj-lt"/>
                </a:rPr>
                <a:t>MACHINE LEARNING MODELS</a:t>
              </a:r>
            </a:p>
          </p:txBody>
        </p:sp>
        <p:sp>
          <p:nvSpPr>
            <p:cNvPr id="5" name="TextBox 5"/>
            <p:cNvSpPr txBox="1"/>
            <p:nvPr/>
          </p:nvSpPr>
          <p:spPr>
            <a:xfrm>
              <a:off x="0" y="2738774"/>
              <a:ext cx="18557342" cy="704850"/>
            </a:xfrm>
            <a:prstGeom prst="rect">
              <a:avLst/>
            </a:prstGeom>
          </p:spPr>
          <p:txBody>
            <a:bodyPr lIns="0" tIns="0" rIns="0" bIns="0" rtlCol="0" anchor="t">
              <a:spAutoFit/>
            </a:bodyPr>
            <a:lstStyle/>
            <a:p>
              <a:pPr algn="ctr">
                <a:lnSpc>
                  <a:spcPts val="4500"/>
                </a:lnSpc>
              </a:pPr>
              <a:endParaRPr/>
            </a:p>
          </p:txBody>
        </p:sp>
      </p:grpSp>
      <p:sp>
        <p:nvSpPr>
          <p:cNvPr id="2" name="TextBox 1">
            <a:extLst>
              <a:ext uri="{FF2B5EF4-FFF2-40B4-BE49-F238E27FC236}">
                <a16:creationId xmlns:a16="http://schemas.microsoft.com/office/drawing/2014/main" id="{7BD8737C-3659-F42E-67D2-F62673828F1B}"/>
              </a:ext>
            </a:extLst>
          </p:cNvPr>
          <p:cNvSpPr txBox="1"/>
          <p:nvPr/>
        </p:nvSpPr>
        <p:spPr>
          <a:xfrm>
            <a:off x="6400800" y="3558450"/>
            <a:ext cx="7831015" cy="2554545"/>
          </a:xfrm>
          <a:prstGeom prst="rect">
            <a:avLst/>
          </a:prstGeom>
          <a:noFill/>
        </p:spPr>
        <p:txBody>
          <a:bodyPr wrap="square" rtlCol="0">
            <a:spAutoFit/>
          </a:bodyPr>
          <a:lstStyle/>
          <a:p>
            <a:pPr marL="742950" indent="-742950">
              <a:buFont typeface="+mj-lt"/>
              <a:buAutoNum type="arabicPeriod"/>
            </a:pPr>
            <a:r>
              <a:rPr lang="en-US" sz="4000" dirty="0">
                <a:solidFill>
                  <a:srgbClr val="009CFF"/>
                </a:solidFill>
              </a:rPr>
              <a:t>LINEAR REGRESSION</a:t>
            </a:r>
          </a:p>
          <a:p>
            <a:pPr marL="742950" indent="-742950">
              <a:buFont typeface="+mj-lt"/>
              <a:buAutoNum type="arabicPeriod"/>
            </a:pPr>
            <a:r>
              <a:rPr lang="en-US" sz="4000" dirty="0">
                <a:solidFill>
                  <a:srgbClr val="009CFF"/>
                </a:solidFill>
              </a:rPr>
              <a:t>XGBOOST</a:t>
            </a:r>
          </a:p>
          <a:p>
            <a:pPr marL="742950" indent="-742950">
              <a:buFont typeface="+mj-lt"/>
              <a:buAutoNum type="arabicPeriod"/>
            </a:pPr>
            <a:r>
              <a:rPr lang="en-US" sz="4000" dirty="0">
                <a:solidFill>
                  <a:srgbClr val="009CFF"/>
                </a:solidFill>
              </a:rPr>
              <a:t>RANDOM FOREST</a:t>
            </a:r>
          </a:p>
          <a:p>
            <a:pPr marL="742950" indent="-742950">
              <a:buFont typeface="+mj-lt"/>
              <a:buAutoNum type="arabicPeriod"/>
            </a:pPr>
            <a:r>
              <a:rPr lang="en-US" sz="4000" dirty="0">
                <a:solidFill>
                  <a:srgbClr val="009CFF"/>
                </a:solidFill>
              </a:rPr>
              <a:t>DECISION TREE</a:t>
            </a:r>
          </a:p>
        </p:txBody>
      </p:sp>
    </p:spTree>
    <p:extLst>
      <p:ext uri="{BB962C8B-B14F-4D97-AF65-F5344CB8AC3E}">
        <p14:creationId xmlns:p14="http://schemas.microsoft.com/office/powerpoint/2010/main" val="3139213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pic>
        <p:nvPicPr>
          <p:cNvPr id="6" name="Picture 5" descr="A screenshot of a computer program&#10;&#10;Description automatically generated">
            <a:extLst>
              <a:ext uri="{FF2B5EF4-FFF2-40B4-BE49-F238E27FC236}">
                <a16:creationId xmlns:a16="http://schemas.microsoft.com/office/drawing/2014/main" id="{9940E9B4-16D7-51BF-12BD-F161C1DF8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700" y="721586"/>
            <a:ext cx="11658600" cy="8843827"/>
          </a:xfrm>
          <a:prstGeom prst="rect">
            <a:avLst/>
          </a:prstGeom>
        </p:spPr>
      </p:pic>
    </p:spTree>
    <p:extLst>
      <p:ext uri="{BB962C8B-B14F-4D97-AF65-F5344CB8AC3E}">
        <p14:creationId xmlns:p14="http://schemas.microsoft.com/office/powerpoint/2010/main" val="2506395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grpSp>
        <p:nvGrpSpPr>
          <p:cNvPr id="5" name="Group 5"/>
          <p:cNvGrpSpPr/>
          <p:nvPr/>
        </p:nvGrpSpPr>
        <p:grpSpPr>
          <a:xfrm>
            <a:off x="6732014" y="185826"/>
            <a:ext cx="4823972" cy="1992375"/>
            <a:chOff x="0" y="-444557"/>
            <a:chExt cx="9474806" cy="4353853"/>
          </a:xfrm>
        </p:grpSpPr>
        <p:sp>
          <p:nvSpPr>
            <p:cNvPr id="6" name="TextBox 6"/>
            <p:cNvSpPr txBox="1"/>
            <p:nvPr/>
          </p:nvSpPr>
          <p:spPr>
            <a:xfrm>
              <a:off x="0" y="-444557"/>
              <a:ext cx="9474806" cy="1919771"/>
            </a:xfrm>
            <a:prstGeom prst="rect">
              <a:avLst/>
            </a:prstGeom>
          </p:spPr>
          <p:txBody>
            <a:bodyPr lIns="0" tIns="0" rIns="0" bIns="0" rtlCol="0" anchor="t">
              <a:spAutoFit/>
            </a:bodyPr>
            <a:lstStyle/>
            <a:p>
              <a:pPr algn="ctr">
                <a:lnSpc>
                  <a:spcPts val="7800"/>
                </a:lnSpc>
              </a:pPr>
              <a:r>
                <a:rPr lang="en-US" sz="4400" dirty="0">
                  <a:solidFill>
                    <a:srgbClr val="009CFF"/>
                  </a:solidFill>
                  <a:latin typeface="+mj-lt"/>
                </a:rPr>
                <a:t>Linear Regression </a:t>
              </a:r>
            </a:p>
          </p:txBody>
        </p:sp>
        <p:sp>
          <p:nvSpPr>
            <p:cNvPr id="7" name="TextBox 7"/>
            <p:cNvSpPr txBox="1"/>
            <p:nvPr/>
          </p:nvSpPr>
          <p:spPr>
            <a:xfrm>
              <a:off x="0" y="1847494"/>
              <a:ext cx="9474806" cy="913296"/>
            </a:xfrm>
            <a:prstGeom prst="rect">
              <a:avLst/>
            </a:prstGeom>
          </p:spPr>
          <p:txBody>
            <a:bodyPr lIns="0" tIns="0" rIns="0" bIns="0" rtlCol="0" anchor="t">
              <a:spAutoFit/>
            </a:bodyPr>
            <a:lstStyle/>
            <a:p>
              <a:pPr algn="ctr">
                <a:lnSpc>
                  <a:spcPts val="3840"/>
                </a:lnSpc>
              </a:pPr>
              <a:endParaRPr/>
            </a:p>
          </p:txBody>
        </p:sp>
        <p:sp>
          <p:nvSpPr>
            <p:cNvPr id="8" name="TextBox 8"/>
            <p:cNvSpPr txBox="1"/>
            <p:nvPr/>
          </p:nvSpPr>
          <p:spPr>
            <a:xfrm>
              <a:off x="0" y="3059054"/>
              <a:ext cx="9474806" cy="850242"/>
            </a:xfrm>
            <a:prstGeom prst="rect">
              <a:avLst/>
            </a:prstGeom>
          </p:spPr>
          <p:txBody>
            <a:bodyPr lIns="0" tIns="0" rIns="0" bIns="0" rtlCol="0" anchor="t">
              <a:spAutoFit/>
            </a:bodyPr>
            <a:lstStyle/>
            <a:p>
              <a:pPr algn="ctr">
                <a:lnSpc>
                  <a:spcPts val="3499"/>
                </a:lnSpc>
              </a:pPr>
              <a:endParaRPr/>
            </a:p>
          </p:txBody>
        </p:sp>
      </p:grpSp>
      <p:sp>
        <p:nvSpPr>
          <p:cNvPr id="17" name="TextBox 16">
            <a:extLst>
              <a:ext uri="{FF2B5EF4-FFF2-40B4-BE49-F238E27FC236}">
                <a16:creationId xmlns:a16="http://schemas.microsoft.com/office/drawing/2014/main" id="{777F933F-C34F-3F31-6431-0D6ACB5CED29}"/>
              </a:ext>
            </a:extLst>
          </p:cNvPr>
          <p:cNvSpPr txBox="1"/>
          <p:nvPr/>
        </p:nvSpPr>
        <p:spPr>
          <a:xfrm>
            <a:off x="1828800" y="8209948"/>
            <a:ext cx="5791200" cy="575863"/>
          </a:xfrm>
          <a:prstGeom prst="rect">
            <a:avLst/>
          </a:prstGeom>
          <a:noFill/>
        </p:spPr>
        <p:txBody>
          <a:bodyPr wrap="square">
            <a:spAutoFit/>
          </a:bodyPr>
          <a:lstStyle/>
          <a:p>
            <a:pPr>
              <a:lnSpc>
                <a:spcPts val="4339"/>
              </a:lnSpc>
            </a:pPr>
            <a:r>
              <a:rPr lang="en-US" sz="2400" dirty="0">
                <a:solidFill>
                  <a:schemeClr val="bg1"/>
                </a:solidFill>
              </a:rPr>
              <a:t>WITHOUT HYPERPARAMETER TUINING </a:t>
            </a:r>
          </a:p>
        </p:txBody>
      </p:sp>
      <p:sp>
        <p:nvSpPr>
          <p:cNvPr id="21" name="TextBox 20">
            <a:extLst>
              <a:ext uri="{FF2B5EF4-FFF2-40B4-BE49-F238E27FC236}">
                <a16:creationId xmlns:a16="http://schemas.microsoft.com/office/drawing/2014/main" id="{20984C12-61A6-ABC4-8EFA-2A218F932B9D}"/>
              </a:ext>
            </a:extLst>
          </p:cNvPr>
          <p:cNvSpPr txBox="1"/>
          <p:nvPr/>
        </p:nvSpPr>
        <p:spPr>
          <a:xfrm>
            <a:off x="11201400" y="9614043"/>
            <a:ext cx="4953000" cy="575863"/>
          </a:xfrm>
          <a:prstGeom prst="rect">
            <a:avLst/>
          </a:prstGeom>
          <a:noFill/>
        </p:spPr>
        <p:txBody>
          <a:bodyPr wrap="square">
            <a:spAutoFit/>
          </a:bodyPr>
          <a:lstStyle/>
          <a:p>
            <a:pPr>
              <a:lnSpc>
                <a:spcPts val="4339"/>
              </a:lnSpc>
            </a:pPr>
            <a:r>
              <a:rPr lang="en-US" sz="2400" dirty="0">
                <a:solidFill>
                  <a:schemeClr val="bg1"/>
                </a:solidFill>
              </a:rPr>
              <a:t>WITH HYPERPARAMETER TUINING </a:t>
            </a:r>
          </a:p>
        </p:txBody>
      </p:sp>
      <p:pic>
        <p:nvPicPr>
          <p:cNvPr id="3" name="Picture 2" descr="A screenshot of a computer program&#10;&#10;Description automatically generated">
            <a:extLst>
              <a:ext uri="{FF2B5EF4-FFF2-40B4-BE49-F238E27FC236}">
                <a16:creationId xmlns:a16="http://schemas.microsoft.com/office/drawing/2014/main" id="{34F9B5B8-4A08-C9CC-882F-C6E6015CC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421" y="1695073"/>
            <a:ext cx="9237062" cy="6317300"/>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012C45C0-BF6E-6767-0978-65BEAAF66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2404" y="1111272"/>
            <a:ext cx="7510379" cy="833241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sp>
        <p:nvSpPr>
          <p:cNvPr id="2" name="TextBox 2"/>
          <p:cNvSpPr txBox="1"/>
          <p:nvPr/>
        </p:nvSpPr>
        <p:spPr>
          <a:xfrm>
            <a:off x="12192000" y="4557712"/>
            <a:ext cx="5155090" cy="1094852"/>
          </a:xfrm>
          <a:prstGeom prst="rect">
            <a:avLst/>
          </a:prstGeom>
        </p:spPr>
        <p:txBody>
          <a:bodyPr wrap="square" lIns="0" tIns="0" rIns="0" bIns="0" rtlCol="0" anchor="t">
            <a:spAutoFit/>
          </a:bodyPr>
          <a:lstStyle/>
          <a:p>
            <a:pPr>
              <a:lnSpc>
                <a:spcPts val="9240"/>
              </a:lnSpc>
            </a:pPr>
            <a:r>
              <a:rPr lang="en-US" sz="7200" dirty="0">
                <a:solidFill>
                  <a:srgbClr val="0082D4"/>
                </a:solidFill>
                <a:latin typeface="+mj-lt"/>
              </a:rPr>
              <a:t>DATASET</a:t>
            </a:r>
          </a:p>
        </p:txBody>
      </p:sp>
      <p:grpSp>
        <p:nvGrpSpPr>
          <p:cNvPr id="3" name="Group 3"/>
          <p:cNvGrpSpPr/>
          <p:nvPr/>
        </p:nvGrpSpPr>
        <p:grpSpPr>
          <a:xfrm>
            <a:off x="457200" y="2350294"/>
            <a:ext cx="9425324" cy="3013210"/>
            <a:chOff x="0" y="-66675"/>
            <a:chExt cx="12567099" cy="4017615"/>
          </a:xfrm>
        </p:grpSpPr>
        <p:sp>
          <p:nvSpPr>
            <p:cNvPr id="4" name="TextBox 4"/>
            <p:cNvSpPr txBox="1"/>
            <p:nvPr/>
          </p:nvSpPr>
          <p:spPr>
            <a:xfrm>
              <a:off x="0" y="-66675"/>
              <a:ext cx="12567099" cy="704724"/>
            </a:xfrm>
            <a:prstGeom prst="rect">
              <a:avLst/>
            </a:prstGeom>
          </p:spPr>
          <p:txBody>
            <a:bodyPr lIns="0" tIns="0" rIns="0" bIns="0" rtlCol="0" anchor="t">
              <a:spAutoFit/>
            </a:bodyPr>
            <a:lstStyle/>
            <a:p>
              <a:pPr>
                <a:lnSpc>
                  <a:spcPts val="4357"/>
                </a:lnSpc>
              </a:pPr>
              <a:r>
                <a:rPr lang="en-US" sz="2800" dirty="0">
                  <a:solidFill>
                    <a:schemeClr val="bg1"/>
                  </a:solidFill>
                  <a:latin typeface="Calibri" panose="020F0502020204030204" pitchFamily="34" charset="0"/>
                  <a:cs typeface="Calibri" panose="020F0502020204030204" pitchFamily="34" charset="0"/>
                </a:rPr>
                <a:t>The dataset has total of 1 csv file and 10 columns</a:t>
              </a:r>
            </a:p>
          </p:txBody>
        </p:sp>
        <p:sp>
          <p:nvSpPr>
            <p:cNvPr id="5" name="TextBox 5"/>
            <p:cNvSpPr txBox="1"/>
            <p:nvPr/>
          </p:nvSpPr>
          <p:spPr>
            <a:xfrm>
              <a:off x="0" y="2084788"/>
              <a:ext cx="12567099" cy="1866152"/>
            </a:xfrm>
            <a:prstGeom prst="rect">
              <a:avLst/>
            </a:prstGeom>
          </p:spPr>
          <p:txBody>
            <a:bodyPr lIns="0" tIns="0" rIns="0" bIns="0" rtlCol="0" anchor="t">
              <a:spAutoFit/>
            </a:bodyPr>
            <a:lstStyle/>
            <a:p>
              <a:pPr>
                <a:lnSpc>
                  <a:spcPts val="3654"/>
                </a:lnSpc>
              </a:pPr>
              <a:r>
                <a:rPr lang="en-US" sz="2800" dirty="0">
                  <a:solidFill>
                    <a:schemeClr val="bg1"/>
                  </a:solidFill>
                  <a:latin typeface="Calibri" panose="020F0502020204030204" pitchFamily="34" charset="0"/>
                  <a:cs typeface="Calibri" panose="020F0502020204030204" pitchFamily="34" charset="0"/>
                </a:rPr>
                <a:t>The Dataset has around 3M+ records and the size is approximately 333.38MB.</a:t>
              </a:r>
            </a:p>
            <a:p>
              <a:pPr>
                <a:lnSpc>
                  <a:spcPts val="3654"/>
                </a:lnSpc>
              </a:pPr>
              <a:endParaRPr lang="en-US" sz="2800" dirty="0">
                <a:solidFill>
                  <a:schemeClr val="bg1"/>
                </a:solidFill>
                <a:latin typeface="Calibri" panose="020F0502020204030204" pitchFamily="34" charset="0"/>
                <a:cs typeface="Calibri" panose="020F0502020204030204" pitchFamily="34" charset="0"/>
              </a:endParaRPr>
            </a:p>
          </p:txBody>
        </p:sp>
      </p:grpSp>
      <p:sp>
        <p:nvSpPr>
          <p:cNvPr id="6" name="AutoShape 6">
            <a:extLst>
              <a:ext uri="{FF2B5EF4-FFF2-40B4-BE49-F238E27FC236}">
                <a16:creationId xmlns:a16="http://schemas.microsoft.com/office/drawing/2014/main" id="{E91F4847-BE87-2F33-9E89-E659E4D3FCE6}"/>
              </a:ext>
            </a:extLst>
          </p:cNvPr>
          <p:cNvSpPr/>
          <p:nvPr/>
        </p:nvSpPr>
        <p:spPr>
          <a:xfrm>
            <a:off x="11049000" y="0"/>
            <a:ext cx="0" cy="10297283"/>
          </a:xfrm>
          <a:prstGeom prst="line">
            <a:avLst/>
          </a:prstGeom>
          <a:ln w="38100" cap="rnd">
            <a:solidFill>
              <a:schemeClr val="bg1">
                <a:alpha val="48000"/>
              </a:schemeClr>
            </a:solidFill>
            <a:prstDash val="solid"/>
            <a:headEnd type="none" w="sm" len="sm"/>
            <a:tailEnd type="none" w="sm" len="sm"/>
          </a:ln>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sp>
        <p:nvSpPr>
          <p:cNvPr id="5" name="TextBox 5"/>
          <p:cNvSpPr txBox="1"/>
          <p:nvPr/>
        </p:nvSpPr>
        <p:spPr>
          <a:xfrm>
            <a:off x="5086350" y="329554"/>
            <a:ext cx="8115300" cy="1130502"/>
          </a:xfrm>
          <a:prstGeom prst="rect">
            <a:avLst/>
          </a:prstGeom>
        </p:spPr>
        <p:txBody>
          <a:bodyPr lIns="0" tIns="0" rIns="0" bIns="0" rtlCol="0" anchor="t">
            <a:spAutoFit/>
          </a:bodyPr>
          <a:lstStyle/>
          <a:p>
            <a:pPr algn="ctr">
              <a:lnSpc>
                <a:spcPts val="10538"/>
              </a:lnSpc>
            </a:pPr>
            <a:r>
              <a:rPr lang="en-US" sz="4400" dirty="0">
                <a:solidFill>
                  <a:srgbClr val="009CFF"/>
                </a:solidFill>
                <a:latin typeface="+mj-lt"/>
              </a:rPr>
              <a:t>XGBOOST </a:t>
            </a:r>
          </a:p>
        </p:txBody>
      </p:sp>
      <p:grpSp>
        <p:nvGrpSpPr>
          <p:cNvPr id="6" name="Group 6"/>
          <p:cNvGrpSpPr/>
          <p:nvPr/>
        </p:nvGrpSpPr>
        <p:grpSpPr>
          <a:xfrm>
            <a:off x="2076450" y="7124700"/>
            <a:ext cx="6019800" cy="1501740"/>
            <a:chOff x="0" y="-66675"/>
            <a:chExt cx="21646087" cy="1915336"/>
          </a:xfrm>
        </p:grpSpPr>
        <p:sp>
          <p:nvSpPr>
            <p:cNvPr id="7" name="TextBox 7"/>
            <p:cNvSpPr txBox="1"/>
            <p:nvPr/>
          </p:nvSpPr>
          <p:spPr>
            <a:xfrm>
              <a:off x="0" y="-66675"/>
              <a:ext cx="21646087" cy="596660"/>
            </a:xfrm>
            <a:prstGeom prst="rect">
              <a:avLst/>
            </a:prstGeom>
          </p:spPr>
          <p:txBody>
            <a:bodyPr lIns="0" tIns="0" rIns="0" bIns="0" rtlCol="0" anchor="t">
              <a:spAutoFit/>
            </a:bodyPr>
            <a:lstStyle/>
            <a:p>
              <a:pPr>
                <a:lnSpc>
                  <a:spcPts val="3920"/>
                </a:lnSpc>
              </a:pPr>
              <a:r>
                <a:rPr lang="en-US" sz="2400" dirty="0">
                  <a:solidFill>
                    <a:schemeClr val="bg1"/>
                  </a:solidFill>
                </a:rPr>
                <a:t>WITHOUT HYPERPARAMETER TUINING </a:t>
              </a:r>
            </a:p>
          </p:txBody>
        </p:sp>
        <p:sp>
          <p:nvSpPr>
            <p:cNvPr id="8" name="TextBox 8"/>
            <p:cNvSpPr txBox="1"/>
            <p:nvPr/>
          </p:nvSpPr>
          <p:spPr>
            <a:xfrm>
              <a:off x="0" y="1279489"/>
              <a:ext cx="21646087" cy="569172"/>
            </a:xfrm>
            <a:prstGeom prst="rect">
              <a:avLst/>
            </a:prstGeom>
          </p:spPr>
          <p:txBody>
            <a:bodyPr lIns="0" tIns="0" rIns="0" bIns="0" rtlCol="0" anchor="t">
              <a:spAutoFit/>
            </a:bodyPr>
            <a:lstStyle/>
            <a:p>
              <a:pPr>
                <a:lnSpc>
                  <a:spcPts val="3640"/>
                </a:lnSpc>
              </a:pPr>
              <a:endParaRPr/>
            </a:p>
          </p:txBody>
        </p:sp>
      </p:grpSp>
      <p:grpSp>
        <p:nvGrpSpPr>
          <p:cNvPr id="9" name="Group 9"/>
          <p:cNvGrpSpPr/>
          <p:nvPr/>
        </p:nvGrpSpPr>
        <p:grpSpPr>
          <a:xfrm>
            <a:off x="10515600" y="9316272"/>
            <a:ext cx="6531145" cy="641174"/>
            <a:chOff x="0" y="1247505"/>
            <a:chExt cx="23892136" cy="654496"/>
          </a:xfrm>
        </p:grpSpPr>
        <p:sp>
          <p:nvSpPr>
            <p:cNvPr id="10" name="TextBox 10"/>
            <p:cNvSpPr txBox="1"/>
            <p:nvPr/>
          </p:nvSpPr>
          <p:spPr>
            <a:xfrm>
              <a:off x="2246049" y="1247505"/>
              <a:ext cx="21646087" cy="647956"/>
            </a:xfrm>
            <a:prstGeom prst="rect">
              <a:avLst/>
            </a:prstGeom>
          </p:spPr>
          <p:txBody>
            <a:bodyPr lIns="0" tIns="0" rIns="0" bIns="0" rtlCol="0" anchor="t">
              <a:spAutoFit/>
            </a:bodyPr>
            <a:lstStyle/>
            <a:p>
              <a:pPr>
                <a:lnSpc>
                  <a:spcPts val="4339"/>
                </a:lnSpc>
              </a:pPr>
              <a:r>
                <a:rPr lang="en-US" sz="2400" dirty="0">
                  <a:solidFill>
                    <a:schemeClr val="bg1"/>
                  </a:solidFill>
                </a:rPr>
                <a:t>WITH HYPERPARAMETER TUINING </a:t>
              </a:r>
            </a:p>
          </p:txBody>
        </p:sp>
        <p:sp>
          <p:nvSpPr>
            <p:cNvPr id="11" name="TextBox 11"/>
            <p:cNvSpPr txBox="1"/>
            <p:nvPr/>
          </p:nvSpPr>
          <p:spPr>
            <a:xfrm>
              <a:off x="0" y="1332829"/>
              <a:ext cx="21646087" cy="569172"/>
            </a:xfrm>
            <a:prstGeom prst="rect">
              <a:avLst/>
            </a:prstGeom>
          </p:spPr>
          <p:txBody>
            <a:bodyPr lIns="0" tIns="0" rIns="0" bIns="0" rtlCol="0" anchor="t">
              <a:spAutoFit/>
            </a:bodyPr>
            <a:lstStyle/>
            <a:p>
              <a:pPr>
                <a:lnSpc>
                  <a:spcPts val="3640"/>
                </a:lnSpc>
              </a:pPr>
              <a:endParaRPr/>
            </a:p>
          </p:txBody>
        </p:sp>
      </p:grpSp>
      <p:pic>
        <p:nvPicPr>
          <p:cNvPr id="3" name="Picture 2" descr="A screenshot of a computer program&#10;&#10;Description automatically generated">
            <a:extLst>
              <a:ext uri="{FF2B5EF4-FFF2-40B4-BE49-F238E27FC236}">
                <a16:creationId xmlns:a16="http://schemas.microsoft.com/office/drawing/2014/main" id="{3F8E4D48-BD21-05A4-159C-33C5BCDD0E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208" y="2327621"/>
            <a:ext cx="8115299" cy="3929513"/>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2764CF88-445B-36D2-3305-3584A0F2A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1848" y="1846318"/>
            <a:ext cx="8093168" cy="725958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sp>
        <p:nvSpPr>
          <p:cNvPr id="5" name="TextBox 5"/>
          <p:cNvSpPr txBox="1"/>
          <p:nvPr/>
        </p:nvSpPr>
        <p:spPr>
          <a:xfrm>
            <a:off x="3951927" y="235494"/>
            <a:ext cx="8991600" cy="878510"/>
          </a:xfrm>
          <a:prstGeom prst="rect">
            <a:avLst/>
          </a:prstGeom>
        </p:spPr>
        <p:txBody>
          <a:bodyPr wrap="square" lIns="0" tIns="0" rIns="0" bIns="0" rtlCol="0" anchor="t">
            <a:spAutoFit/>
          </a:bodyPr>
          <a:lstStyle/>
          <a:p>
            <a:pPr algn="ctr">
              <a:lnSpc>
                <a:spcPts val="7761"/>
              </a:lnSpc>
            </a:pPr>
            <a:r>
              <a:rPr lang="en-US" sz="4400" dirty="0">
                <a:solidFill>
                  <a:srgbClr val="009CFF"/>
                </a:solidFill>
                <a:latin typeface="+mj-lt"/>
              </a:rPr>
              <a:t>RANDOM FOREST</a:t>
            </a:r>
          </a:p>
        </p:txBody>
      </p:sp>
      <p:grpSp>
        <p:nvGrpSpPr>
          <p:cNvPr id="6" name="Group 6"/>
          <p:cNvGrpSpPr/>
          <p:nvPr/>
        </p:nvGrpSpPr>
        <p:grpSpPr>
          <a:xfrm>
            <a:off x="806322" y="9663802"/>
            <a:ext cx="6082556" cy="661608"/>
            <a:chOff x="0" y="966517"/>
            <a:chExt cx="21646087" cy="882144"/>
          </a:xfrm>
        </p:grpSpPr>
        <p:sp>
          <p:nvSpPr>
            <p:cNvPr id="7" name="TextBox 7"/>
            <p:cNvSpPr txBox="1"/>
            <p:nvPr/>
          </p:nvSpPr>
          <p:spPr>
            <a:xfrm>
              <a:off x="0" y="966517"/>
              <a:ext cx="21646087" cy="596660"/>
            </a:xfrm>
            <a:prstGeom prst="rect">
              <a:avLst/>
            </a:prstGeom>
          </p:spPr>
          <p:txBody>
            <a:bodyPr lIns="0" tIns="0" rIns="0" bIns="0" rtlCol="0" anchor="t">
              <a:spAutoFit/>
            </a:bodyPr>
            <a:lstStyle/>
            <a:p>
              <a:pPr>
                <a:lnSpc>
                  <a:spcPts val="3920"/>
                </a:lnSpc>
              </a:pPr>
              <a:r>
                <a:rPr lang="en-US" sz="2400" dirty="0">
                  <a:solidFill>
                    <a:schemeClr val="bg1"/>
                  </a:solidFill>
                </a:rPr>
                <a:t>WITHOUT HYPERPARAMETER TUINING </a:t>
              </a:r>
            </a:p>
          </p:txBody>
        </p:sp>
        <p:sp>
          <p:nvSpPr>
            <p:cNvPr id="8" name="TextBox 8"/>
            <p:cNvSpPr txBox="1"/>
            <p:nvPr/>
          </p:nvSpPr>
          <p:spPr>
            <a:xfrm>
              <a:off x="0" y="1279489"/>
              <a:ext cx="21646087" cy="569172"/>
            </a:xfrm>
            <a:prstGeom prst="rect">
              <a:avLst/>
            </a:prstGeom>
          </p:spPr>
          <p:txBody>
            <a:bodyPr lIns="0" tIns="0" rIns="0" bIns="0" rtlCol="0" anchor="t">
              <a:spAutoFit/>
            </a:bodyPr>
            <a:lstStyle/>
            <a:p>
              <a:pPr>
                <a:lnSpc>
                  <a:spcPts val="3640"/>
                </a:lnSpc>
              </a:pPr>
              <a:endParaRPr/>
            </a:p>
          </p:txBody>
        </p:sp>
      </p:grpSp>
      <p:grpSp>
        <p:nvGrpSpPr>
          <p:cNvPr id="9" name="Group 9"/>
          <p:cNvGrpSpPr/>
          <p:nvPr/>
        </p:nvGrpSpPr>
        <p:grpSpPr>
          <a:xfrm>
            <a:off x="10696657" y="9600001"/>
            <a:ext cx="5677595" cy="1456896"/>
            <a:chOff x="0" y="-40527"/>
            <a:chExt cx="23120214" cy="1942528"/>
          </a:xfrm>
        </p:grpSpPr>
        <p:sp>
          <p:nvSpPr>
            <p:cNvPr id="10" name="TextBox 10"/>
            <p:cNvSpPr txBox="1"/>
            <p:nvPr/>
          </p:nvSpPr>
          <p:spPr>
            <a:xfrm>
              <a:off x="1474127" y="-40527"/>
              <a:ext cx="21646087" cy="647956"/>
            </a:xfrm>
            <a:prstGeom prst="rect">
              <a:avLst/>
            </a:prstGeom>
          </p:spPr>
          <p:txBody>
            <a:bodyPr lIns="0" tIns="0" rIns="0" bIns="0" rtlCol="0" anchor="t">
              <a:spAutoFit/>
            </a:bodyPr>
            <a:lstStyle/>
            <a:p>
              <a:pPr>
                <a:lnSpc>
                  <a:spcPts val="4339"/>
                </a:lnSpc>
              </a:pPr>
              <a:r>
                <a:rPr lang="en-US" sz="2400" dirty="0">
                  <a:solidFill>
                    <a:schemeClr val="bg1"/>
                  </a:solidFill>
                </a:rPr>
                <a:t>WITH HYPERPARAMETER TUINING </a:t>
              </a:r>
            </a:p>
          </p:txBody>
        </p:sp>
        <p:sp>
          <p:nvSpPr>
            <p:cNvPr id="11" name="TextBox 11"/>
            <p:cNvSpPr txBox="1"/>
            <p:nvPr/>
          </p:nvSpPr>
          <p:spPr>
            <a:xfrm>
              <a:off x="0" y="1332829"/>
              <a:ext cx="21646087" cy="569172"/>
            </a:xfrm>
            <a:prstGeom prst="rect">
              <a:avLst/>
            </a:prstGeom>
          </p:spPr>
          <p:txBody>
            <a:bodyPr lIns="0" tIns="0" rIns="0" bIns="0" rtlCol="0" anchor="t">
              <a:spAutoFit/>
            </a:bodyPr>
            <a:lstStyle/>
            <a:p>
              <a:pPr>
                <a:lnSpc>
                  <a:spcPts val="3640"/>
                </a:lnSpc>
              </a:pPr>
              <a:endParaRPr/>
            </a:p>
          </p:txBody>
        </p:sp>
      </p:grpSp>
      <p:pic>
        <p:nvPicPr>
          <p:cNvPr id="3" name="Picture 2" descr="A screenshot of a computer program&#10;&#10;Description automatically generated">
            <a:extLst>
              <a:ext uri="{FF2B5EF4-FFF2-40B4-BE49-F238E27FC236}">
                <a16:creationId xmlns:a16="http://schemas.microsoft.com/office/drawing/2014/main" id="{31E9C292-98A3-FFAA-E121-0A6FF9674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03" y="1203024"/>
            <a:ext cx="7268113" cy="7202967"/>
          </a:xfrm>
          <a:prstGeom prst="rect">
            <a:avLst/>
          </a:prstGeom>
        </p:spPr>
      </p:pic>
      <p:pic>
        <p:nvPicPr>
          <p:cNvPr id="13" name="Picture 12" descr="A close-up of a computer code&#10;&#10;Description automatically generated">
            <a:extLst>
              <a:ext uri="{FF2B5EF4-FFF2-40B4-BE49-F238E27FC236}">
                <a16:creationId xmlns:a16="http://schemas.microsoft.com/office/drawing/2014/main" id="{B09CBF74-57F4-D98B-293E-68D87122B9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03" y="8427339"/>
            <a:ext cx="6313069" cy="1194010"/>
          </a:xfrm>
          <a:prstGeom prst="rect">
            <a:avLst/>
          </a:prstGeom>
        </p:spPr>
      </p:pic>
      <p:pic>
        <p:nvPicPr>
          <p:cNvPr id="16" name="Picture 15" descr="A screenshot of a computer program&#10;&#10;Description automatically generated">
            <a:extLst>
              <a:ext uri="{FF2B5EF4-FFF2-40B4-BE49-F238E27FC236}">
                <a16:creationId xmlns:a16="http://schemas.microsoft.com/office/drawing/2014/main" id="{5B987223-5ED4-BAA3-63EB-28F90A53AA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5677" y="1412534"/>
            <a:ext cx="8659556" cy="776530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sp>
        <p:nvSpPr>
          <p:cNvPr id="5" name="TextBox 5"/>
          <p:cNvSpPr txBox="1"/>
          <p:nvPr/>
        </p:nvSpPr>
        <p:spPr>
          <a:xfrm>
            <a:off x="7124470" y="740235"/>
            <a:ext cx="4039059" cy="882934"/>
          </a:xfrm>
          <a:prstGeom prst="rect">
            <a:avLst/>
          </a:prstGeom>
        </p:spPr>
        <p:txBody>
          <a:bodyPr wrap="square" lIns="0" tIns="0" rIns="0" bIns="0" rtlCol="0" anchor="t">
            <a:spAutoFit/>
          </a:bodyPr>
          <a:lstStyle/>
          <a:p>
            <a:pPr>
              <a:lnSpc>
                <a:spcPts val="7761"/>
              </a:lnSpc>
            </a:pPr>
            <a:r>
              <a:rPr lang="en-US" sz="4400" dirty="0">
                <a:solidFill>
                  <a:srgbClr val="009CFF"/>
                </a:solidFill>
                <a:latin typeface="+mj-lt"/>
              </a:rPr>
              <a:t>DECISION TREE</a:t>
            </a:r>
          </a:p>
        </p:txBody>
      </p:sp>
      <p:grpSp>
        <p:nvGrpSpPr>
          <p:cNvPr id="6" name="Group 6"/>
          <p:cNvGrpSpPr/>
          <p:nvPr/>
        </p:nvGrpSpPr>
        <p:grpSpPr>
          <a:xfrm>
            <a:off x="1219200" y="8155944"/>
            <a:ext cx="5871816" cy="1005972"/>
            <a:chOff x="0" y="507365"/>
            <a:chExt cx="22661341" cy="1341296"/>
          </a:xfrm>
        </p:grpSpPr>
        <p:sp>
          <p:nvSpPr>
            <p:cNvPr id="7" name="TextBox 7"/>
            <p:cNvSpPr txBox="1"/>
            <p:nvPr/>
          </p:nvSpPr>
          <p:spPr>
            <a:xfrm>
              <a:off x="1015254" y="507365"/>
              <a:ext cx="21646087" cy="596660"/>
            </a:xfrm>
            <a:prstGeom prst="rect">
              <a:avLst/>
            </a:prstGeom>
          </p:spPr>
          <p:txBody>
            <a:bodyPr lIns="0" tIns="0" rIns="0" bIns="0" rtlCol="0" anchor="t">
              <a:spAutoFit/>
            </a:bodyPr>
            <a:lstStyle/>
            <a:p>
              <a:pPr>
                <a:lnSpc>
                  <a:spcPts val="3920"/>
                </a:lnSpc>
              </a:pPr>
              <a:r>
                <a:rPr lang="en-US" sz="2400" dirty="0">
                  <a:solidFill>
                    <a:schemeClr val="bg1"/>
                  </a:solidFill>
                </a:rPr>
                <a:t>WITHOUT HYPERPARAMETER TUINING </a:t>
              </a:r>
            </a:p>
          </p:txBody>
        </p:sp>
        <p:sp>
          <p:nvSpPr>
            <p:cNvPr id="8" name="TextBox 8"/>
            <p:cNvSpPr txBox="1"/>
            <p:nvPr/>
          </p:nvSpPr>
          <p:spPr>
            <a:xfrm>
              <a:off x="0" y="1279489"/>
              <a:ext cx="21646087" cy="569172"/>
            </a:xfrm>
            <a:prstGeom prst="rect">
              <a:avLst/>
            </a:prstGeom>
          </p:spPr>
          <p:txBody>
            <a:bodyPr lIns="0" tIns="0" rIns="0" bIns="0" rtlCol="0" anchor="t">
              <a:spAutoFit/>
            </a:bodyPr>
            <a:lstStyle/>
            <a:p>
              <a:pPr>
                <a:lnSpc>
                  <a:spcPts val="3640"/>
                </a:lnSpc>
              </a:pPr>
              <a:endParaRPr/>
            </a:p>
          </p:txBody>
        </p:sp>
      </p:grpSp>
      <p:grpSp>
        <p:nvGrpSpPr>
          <p:cNvPr id="9" name="Group 9"/>
          <p:cNvGrpSpPr/>
          <p:nvPr/>
        </p:nvGrpSpPr>
        <p:grpSpPr>
          <a:xfrm>
            <a:off x="10744200" y="8888774"/>
            <a:ext cx="5105407" cy="655750"/>
            <a:chOff x="0" y="1332829"/>
            <a:chExt cx="21646087" cy="874333"/>
          </a:xfrm>
        </p:grpSpPr>
        <p:sp>
          <p:nvSpPr>
            <p:cNvPr id="10" name="TextBox 10"/>
            <p:cNvSpPr txBox="1"/>
            <p:nvPr/>
          </p:nvSpPr>
          <p:spPr>
            <a:xfrm>
              <a:off x="0" y="1559206"/>
              <a:ext cx="21646087" cy="647956"/>
            </a:xfrm>
            <a:prstGeom prst="rect">
              <a:avLst/>
            </a:prstGeom>
          </p:spPr>
          <p:txBody>
            <a:bodyPr lIns="0" tIns="0" rIns="0" bIns="0" rtlCol="0" anchor="t">
              <a:spAutoFit/>
            </a:bodyPr>
            <a:lstStyle/>
            <a:p>
              <a:pPr>
                <a:lnSpc>
                  <a:spcPts val="4339"/>
                </a:lnSpc>
              </a:pPr>
              <a:r>
                <a:rPr lang="en-US" sz="2400" dirty="0">
                  <a:solidFill>
                    <a:schemeClr val="bg1"/>
                  </a:solidFill>
                </a:rPr>
                <a:t>WITH HYPERPARAMETER TUINING </a:t>
              </a:r>
            </a:p>
          </p:txBody>
        </p:sp>
        <p:sp>
          <p:nvSpPr>
            <p:cNvPr id="11" name="TextBox 11"/>
            <p:cNvSpPr txBox="1"/>
            <p:nvPr/>
          </p:nvSpPr>
          <p:spPr>
            <a:xfrm>
              <a:off x="0" y="1332829"/>
              <a:ext cx="21646087" cy="569172"/>
            </a:xfrm>
            <a:prstGeom prst="rect">
              <a:avLst/>
            </a:prstGeom>
          </p:spPr>
          <p:txBody>
            <a:bodyPr lIns="0" tIns="0" rIns="0" bIns="0" rtlCol="0" anchor="t">
              <a:spAutoFit/>
            </a:bodyPr>
            <a:lstStyle/>
            <a:p>
              <a:pPr>
                <a:lnSpc>
                  <a:spcPts val="3640"/>
                </a:lnSpc>
              </a:pPr>
              <a:endParaRPr/>
            </a:p>
          </p:txBody>
        </p:sp>
      </p:grpSp>
      <p:pic>
        <p:nvPicPr>
          <p:cNvPr id="3" name="Picture 2" descr="A screenshot of a computer program&#10;&#10;Description automatically generated">
            <a:extLst>
              <a:ext uri="{FF2B5EF4-FFF2-40B4-BE49-F238E27FC236}">
                <a16:creationId xmlns:a16="http://schemas.microsoft.com/office/drawing/2014/main" id="{4806239D-36ED-37EC-3B6B-54FAB9A4D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51" y="1855017"/>
            <a:ext cx="7916532" cy="6169329"/>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B240D776-856E-E103-A170-065E739776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400" y="1855903"/>
            <a:ext cx="8990040" cy="690300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pic>
        <p:nvPicPr>
          <p:cNvPr id="5" name="Picture 4" descr="A graph with different colored squares&#10;&#10;Description automatically generated">
            <a:extLst>
              <a:ext uri="{FF2B5EF4-FFF2-40B4-BE49-F238E27FC236}">
                <a16:creationId xmlns:a16="http://schemas.microsoft.com/office/drawing/2014/main" id="{395DA2AA-A9B0-494C-B0E1-0C90662E9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0474" y="1028700"/>
            <a:ext cx="13507051" cy="6883400"/>
          </a:xfrm>
          <a:prstGeom prst="rect">
            <a:avLst/>
          </a:prstGeom>
        </p:spPr>
      </p:pic>
      <p:sp>
        <p:nvSpPr>
          <p:cNvPr id="7" name="TextBox 6">
            <a:extLst>
              <a:ext uri="{FF2B5EF4-FFF2-40B4-BE49-F238E27FC236}">
                <a16:creationId xmlns:a16="http://schemas.microsoft.com/office/drawing/2014/main" id="{D478F3E5-15A2-E190-04B0-C1269C1D61FD}"/>
              </a:ext>
            </a:extLst>
          </p:cNvPr>
          <p:cNvSpPr txBox="1"/>
          <p:nvPr/>
        </p:nvSpPr>
        <p:spPr>
          <a:xfrm>
            <a:off x="228600" y="8735080"/>
            <a:ext cx="18288000" cy="523220"/>
          </a:xfrm>
          <a:prstGeom prst="rect">
            <a:avLst/>
          </a:prstGeom>
          <a:noFill/>
        </p:spPr>
        <p:txBody>
          <a:bodyPr wrap="square">
            <a:spAutoFit/>
          </a:bodyPr>
          <a:lstStyle/>
          <a:p>
            <a:pPr algn="l"/>
            <a:r>
              <a:rPr lang="en-US" sz="2800" b="0" i="0" dirty="0">
                <a:solidFill>
                  <a:srgbClr val="0D0D0D"/>
                </a:solidFill>
                <a:effectLst/>
              </a:rPr>
              <a:t>Linear Regression shows the lowest RMSE, indicating it has the best predictive accuracy among the models compared.</a:t>
            </a:r>
          </a:p>
        </p:txBody>
      </p:sp>
    </p:spTree>
    <p:extLst>
      <p:ext uri="{BB962C8B-B14F-4D97-AF65-F5344CB8AC3E}">
        <p14:creationId xmlns:p14="http://schemas.microsoft.com/office/powerpoint/2010/main" val="4184867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82D4"/>
        </a:solidFill>
        <a:effectLst/>
      </p:bgPr>
    </p:bg>
    <p:spTree>
      <p:nvGrpSpPr>
        <p:cNvPr id="1" name=""/>
        <p:cNvGrpSpPr/>
        <p:nvPr/>
      </p:nvGrpSpPr>
      <p:grpSpPr>
        <a:xfrm>
          <a:off x="0" y="0"/>
          <a:ext cx="0" cy="0"/>
          <a:chOff x="0" y="0"/>
          <a:chExt cx="0" cy="0"/>
        </a:xfrm>
      </p:grpSpPr>
      <p:sp>
        <p:nvSpPr>
          <p:cNvPr id="3" name="TextBox 3"/>
          <p:cNvSpPr txBox="1"/>
          <p:nvPr/>
        </p:nvSpPr>
        <p:spPr>
          <a:xfrm>
            <a:off x="6362700" y="723900"/>
            <a:ext cx="5562600" cy="1219821"/>
          </a:xfrm>
          <a:prstGeom prst="rect">
            <a:avLst/>
          </a:prstGeom>
        </p:spPr>
        <p:txBody>
          <a:bodyPr wrap="square" lIns="0" tIns="0" rIns="0" bIns="0" rtlCol="0" anchor="t">
            <a:spAutoFit/>
          </a:bodyPr>
          <a:lstStyle/>
          <a:p>
            <a:pPr>
              <a:lnSpc>
                <a:spcPts val="10538"/>
              </a:lnSpc>
            </a:pPr>
            <a:r>
              <a:rPr lang="en-US" sz="7200" dirty="0">
                <a:latin typeface="+mj-lt"/>
              </a:rPr>
              <a:t>CONCLUSION</a:t>
            </a:r>
          </a:p>
        </p:txBody>
      </p:sp>
      <p:sp>
        <p:nvSpPr>
          <p:cNvPr id="4" name="TextBox 4"/>
          <p:cNvSpPr txBox="1"/>
          <p:nvPr/>
        </p:nvSpPr>
        <p:spPr>
          <a:xfrm>
            <a:off x="789068" y="4083119"/>
            <a:ext cx="16051132" cy="2262864"/>
          </a:xfrm>
          <a:prstGeom prst="rect">
            <a:avLst/>
          </a:prstGeom>
        </p:spPr>
        <p:txBody>
          <a:bodyPr wrap="square" lIns="0" tIns="0" rIns="0" bIns="0" rtlCol="0" anchor="t">
            <a:spAutoFit/>
          </a:bodyPr>
          <a:lstStyle/>
          <a:p>
            <a:pPr marL="561341" lvl="1" indent="-280670">
              <a:lnSpc>
                <a:spcPts val="3640"/>
              </a:lnSpc>
              <a:buFont typeface="Arial"/>
              <a:buChar char="•"/>
            </a:pPr>
            <a:r>
              <a:rPr lang="en-US" sz="2400" dirty="0">
                <a:solidFill>
                  <a:srgbClr val="FFFFFF"/>
                </a:solidFill>
              </a:rPr>
              <a:t>Among the models analyzed, the Linear Regression model achieved the highest prediction accuracy, demonstrating the lowest RMSE score of 13.00781417190. </a:t>
            </a:r>
          </a:p>
          <a:p>
            <a:pPr marL="561341" lvl="1" indent="-280670">
              <a:lnSpc>
                <a:spcPts val="3640"/>
              </a:lnSpc>
              <a:buFont typeface="Arial"/>
              <a:buChar char="•"/>
            </a:pPr>
            <a:endParaRPr lang="en-US" sz="2400" dirty="0">
              <a:solidFill>
                <a:srgbClr val="FFFFFF"/>
              </a:solidFill>
            </a:endParaRPr>
          </a:p>
          <a:p>
            <a:pPr marL="561341" lvl="1" indent="-280670">
              <a:lnSpc>
                <a:spcPts val="3640"/>
              </a:lnSpc>
              <a:buFont typeface="Arial"/>
              <a:buChar char="•"/>
            </a:pPr>
            <a:r>
              <a:rPr lang="en-US" sz="2400" dirty="0">
                <a:solidFill>
                  <a:srgbClr val="FFFFFF"/>
                </a:solidFill>
              </a:rPr>
              <a:t>Following closely behind is the Random Forest model, which performed well despite the limited validation data. In contrast, </a:t>
            </a:r>
            <a:r>
              <a:rPr lang="en-US" sz="2400" dirty="0" err="1">
                <a:solidFill>
                  <a:srgbClr val="FFFFFF"/>
                </a:solidFill>
              </a:rPr>
              <a:t>XGBoost</a:t>
            </a:r>
            <a:r>
              <a:rPr lang="en-US" sz="2400" dirty="0">
                <a:solidFill>
                  <a:srgbClr val="FFFFFF"/>
                </a:solidFill>
              </a:rPr>
              <a:t> and Decision Tree models exhibited significantly higher RMSE scores.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82D4"/>
        </a:solidFill>
        <a:effectLst/>
      </p:bgPr>
    </p:bg>
    <p:spTree>
      <p:nvGrpSpPr>
        <p:cNvPr id="1" name=""/>
        <p:cNvGrpSpPr/>
        <p:nvPr/>
      </p:nvGrpSpPr>
      <p:grpSpPr>
        <a:xfrm>
          <a:off x="0" y="0"/>
          <a:ext cx="0" cy="0"/>
          <a:chOff x="0" y="0"/>
          <a:chExt cx="0" cy="0"/>
        </a:xfrm>
      </p:grpSpPr>
      <p:sp>
        <p:nvSpPr>
          <p:cNvPr id="3" name="TextBox 3"/>
          <p:cNvSpPr txBox="1"/>
          <p:nvPr/>
        </p:nvSpPr>
        <p:spPr>
          <a:xfrm>
            <a:off x="5789695" y="952500"/>
            <a:ext cx="6708609" cy="1000274"/>
          </a:xfrm>
          <a:prstGeom prst="rect">
            <a:avLst/>
          </a:prstGeom>
        </p:spPr>
        <p:txBody>
          <a:bodyPr wrap="square" lIns="0" tIns="0" rIns="0" bIns="0" rtlCol="0" anchor="t">
            <a:spAutoFit/>
          </a:bodyPr>
          <a:lstStyle/>
          <a:p>
            <a:pPr>
              <a:lnSpc>
                <a:spcPts val="7761"/>
              </a:lnSpc>
            </a:pPr>
            <a:r>
              <a:rPr lang="en-US" sz="7200" dirty="0">
                <a:latin typeface="+mj-lt"/>
              </a:rPr>
              <a:t>REFERENCES </a:t>
            </a:r>
          </a:p>
        </p:txBody>
      </p:sp>
      <p:sp>
        <p:nvSpPr>
          <p:cNvPr id="2" name="TextBox 1">
            <a:extLst>
              <a:ext uri="{FF2B5EF4-FFF2-40B4-BE49-F238E27FC236}">
                <a16:creationId xmlns:a16="http://schemas.microsoft.com/office/drawing/2014/main" id="{0F621397-C6D9-0BDB-3050-554F193C44F3}"/>
              </a:ext>
            </a:extLst>
          </p:cNvPr>
          <p:cNvSpPr txBox="1"/>
          <p:nvPr/>
        </p:nvSpPr>
        <p:spPr>
          <a:xfrm>
            <a:off x="762000" y="2628900"/>
            <a:ext cx="15849600" cy="5909310"/>
          </a:xfrm>
          <a:prstGeom prst="rect">
            <a:avLst/>
          </a:prstGeom>
          <a:noFill/>
        </p:spPr>
        <p:txBody>
          <a:bodyPr wrap="square" rtlCol="0">
            <a:spAutoFit/>
          </a:bodyPr>
          <a:lstStyle/>
          <a:p>
            <a:r>
              <a:rPr lang="en-US" sz="2400" dirty="0"/>
              <a:t>[1] </a:t>
            </a:r>
            <a:r>
              <a:rPr lang="en-US" sz="2400" dirty="0" err="1"/>
              <a:t>Jupyter</a:t>
            </a:r>
            <a:r>
              <a:rPr lang="en-US" sz="2400" dirty="0"/>
              <a:t> notebooks + Class notes, ppts from Professor Handan Liu</a:t>
            </a:r>
          </a:p>
          <a:p>
            <a:r>
              <a:rPr lang="en-US" sz="2400" dirty="0"/>
              <a:t>[2] Seaborn Visualization Library: </a:t>
            </a:r>
          </a:p>
          <a:p>
            <a:r>
              <a:rPr lang="en-US" sz="2400" dirty="0"/>
              <a:t>Available at: Seaborn </a:t>
            </a:r>
            <a:r>
              <a:rPr lang="en-US" sz="2400" dirty="0">
                <a:solidFill>
                  <a:schemeClr val="bg1"/>
                </a:solidFill>
                <a:hlinkClick r:id="rId3">
                  <a:extLst>
                    <a:ext uri="{A12FA001-AC4F-418D-AE19-62706E023703}">
                      <ahyp:hlinkClr xmlns:ahyp="http://schemas.microsoft.com/office/drawing/2018/hyperlinkcolor" val="tx"/>
                    </a:ext>
                  </a:extLst>
                </a:hlinkClick>
              </a:rPr>
              <a:t>https://seaborn.pydata.org/</a:t>
            </a:r>
            <a:endParaRPr lang="en-US" sz="2400" dirty="0">
              <a:solidFill>
                <a:schemeClr val="bg1"/>
              </a:solidFill>
            </a:endParaRPr>
          </a:p>
          <a:p>
            <a:r>
              <a:rPr lang="en-US" sz="2400" dirty="0"/>
              <a:t>[3] Pandas Documentation: </a:t>
            </a:r>
          </a:p>
          <a:p>
            <a:r>
              <a:rPr lang="en-US" sz="2400" dirty="0"/>
              <a:t>Available at: Pandas </a:t>
            </a:r>
            <a:r>
              <a:rPr lang="en-US" sz="2400" dirty="0">
                <a:solidFill>
                  <a:schemeClr val="bg1"/>
                </a:solidFill>
                <a:hlinkClick r:id="rId4">
                  <a:extLst>
                    <a:ext uri="{A12FA001-AC4F-418D-AE19-62706E023703}">
                      <ahyp:hlinkClr xmlns:ahyp="http://schemas.microsoft.com/office/drawing/2018/hyperlinkcolor" val="tx"/>
                    </a:ext>
                  </a:extLst>
                </a:hlinkClick>
              </a:rPr>
              <a:t>https://pandas.pydata.org/</a:t>
            </a:r>
            <a:endParaRPr lang="en-US" sz="2400" dirty="0">
              <a:solidFill>
                <a:schemeClr val="bg1"/>
              </a:solidFill>
            </a:endParaRPr>
          </a:p>
          <a:p>
            <a:r>
              <a:rPr lang="en-US" sz="2400" dirty="0"/>
              <a:t>[4] Scikit-learn for Machine Learning: </a:t>
            </a:r>
          </a:p>
          <a:p>
            <a:r>
              <a:rPr lang="en-US" sz="2400" dirty="0"/>
              <a:t>Available at: Scikit-learn - </a:t>
            </a:r>
            <a:r>
              <a:rPr lang="en-US" sz="2400" dirty="0">
                <a:solidFill>
                  <a:schemeClr val="bg1"/>
                </a:solidFill>
                <a:hlinkClick r:id="rId5">
                  <a:extLst>
                    <a:ext uri="{A12FA001-AC4F-418D-AE19-62706E023703}">
                      <ahyp:hlinkClr xmlns:ahyp="http://schemas.microsoft.com/office/drawing/2018/hyperlinkcolor" val="tx"/>
                    </a:ext>
                  </a:extLst>
                </a:hlinkClick>
              </a:rPr>
              <a:t>https://scikit-learn.org/stable/user_guide.html</a:t>
            </a:r>
            <a:endParaRPr lang="en-US" sz="2400" dirty="0">
              <a:solidFill>
                <a:schemeClr val="bg1"/>
              </a:solidFill>
            </a:endParaRPr>
          </a:p>
          <a:p>
            <a:r>
              <a:rPr lang="en-US" sz="2400" dirty="0"/>
              <a:t>[5] Scikit-learn Documentation</a:t>
            </a:r>
          </a:p>
          <a:p>
            <a:r>
              <a:rPr lang="en-US" sz="2400" dirty="0"/>
              <a:t>Available at: </a:t>
            </a:r>
            <a:r>
              <a:rPr lang="en-US" sz="2400" dirty="0">
                <a:solidFill>
                  <a:schemeClr val="bg1"/>
                </a:solidFill>
                <a:hlinkClick r:id="rId6">
                  <a:extLst>
                    <a:ext uri="{A12FA001-AC4F-418D-AE19-62706E023703}">
                      <ahyp:hlinkClr xmlns:ahyp="http://schemas.microsoft.com/office/drawing/2018/hyperlinkcolor" val="tx"/>
                    </a:ext>
                  </a:extLst>
                </a:hlinkClick>
              </a:rPr>
              <a:t>https://scikit-learn.org/stable/documentation.html</a:t>
            </a:r>
            <a:endParaRPr lang="en-US" sz="2400" dirty="0">
              <a:solidFill>
                <a:schemeClr val="bg1"/>
              </a:solidFill>
            </a:endParaRPr>
          </a:p>
          <a:p>
            <a:r>
              <a:rPr lang="en-US" sz="2400" dirty="0"/>
              <a:t>[6] </a:t>
            </a:r>
            <a:r>
              <a:rPr lang="en-US" sz="2400" dirty="0" err="1"/>
              <a:t>XGBoost</a:t>
            </a:r>
            <a:r>
              <a:rPr lang="en-US" sz="2400" dirty="0"/>
              <a:t> Documentation</a:t>
            </a:r>
          </a:p>
          <a:p>
            <a:r>
              <a:rPr lang="en-US" sz="2400" dirty="0"/>
              <a:t> Available at: </a:t>
            </a:r>
            <a:r>
              <a:rPr lang="en-US" sz="2400" dirty="0">
                <a:solidFill>
                  <a:schemeClr val="bg1"/>
                </a:solidFill>
                <a:hlinkClick r:id="rId7">
                  <a:extLst>
                    <a:ext uri="{A12FA001-AC4F-418D-AE19-62706E023703}">
                      <ahyp:hlinkClr xmlns:ahyp="http://schemas.microsoft.com/office/drawing/2018/hyperlinkcolor" val="tx"/>
                    </a:ext>
                  </a:extLst>
                </a:hlinkClick>
              </a:rPr>
              <a:t>https://</a:t>
            </a:r>
            <a:r>
              <a:rPr lang="en-US" sz="2400" dirty="0" err="1">
                <a:solidFill>
                  <a:schemeClr val="bg1"/>
                </a:solidFill>
                <a:hlinkClick r:id="rId7">
                  <a:extLst>
                    <a:ext uri="{A12FA001-AC4F-418D-AE19-62706E023703}">
                      <ahyp:hlinkClr xmlns:ahyp="http://schemas.microsoft.com/office/drawing/2018/hyperlinkcolor" val="tx"/>
                    </a:ext>
                  </a:extLst>
                </a:hlinkClick>
              </a:rPr>
              <a:t>xgboost.readthedocs.io</a:t>
            </a:r>
            <a:r>
              <a:rPr lang="en-US" sz="2400" dirty="0">
                <a:solidFill>
                  <a:schemeClr val="bg1"/>
                </a:solidFill>
                <a:hlinkClick r:id="rId7">
                  <a:extLst>
                    <a:ext uri="{A12FA001-AC4F-418D-AE19-62706E023703}">
                      <ahyp:hlinkClr xmlns:ahyp="http://schemas.microsoft.com/office/drawing/2018/hyperlinkcolor" val="tx"/>
                    </a:ext>
                  </a:extLst>
                </a:hlinkClick>
              </a:rPr>
              <a:t>/</a:t>
            </a:r>
            <a:r>
              <a:rPr lang="en-US" sz="2400" dirty="0" err="1">
                <a:solidFill>
                  <a:schemeClr val="bg1"/>
                </a:solidFill>
                <a:hlinkClick r:id="rId7">
                  <a:extLst>
                    <a:ext uri="{A12FA001-AC4F-418D-AE19-62706E023703}">
                      <ahyp:hlinkClr xmlns:ahyp="http://schemas.microsoft.com/office/drawing/2018/hyperlinkcolor" val="tx"/>
                    </a:ext>
                  </a:extLst>
                </a:hlinkClick>
              </a:rPr>
              <a:t>en</a:t>
            </a:r>
            <a:r>
              <a:rPr lang="en-US" sz="2400" dirty="0">
                <a:solidFill>
                  <a:schemeClr val="bg1"/>
                </a:solidFill>
                <a:hlinkClick r:id="rId7">
                  <a:extLst>
                    <a:ext uri="{A12FA001-AC4F-418D-AE19-62706E023703}">
                      <ahyp:hlinkClr xmlns:ahyp="http://schemas.microsoft.com/office/drawing/2018/hyperlinkcolor" val="tx"/>
                    </a:ext>
                  </a:extLst>
                </a:hlinkClick>
              </a:rPr>
              <a:t>/latest/ </a:t>
            </a:r>
            <a:endParaRPr lang="en-US" sz="2400" dirty="0">
              <a:solidFill>
                <a:schemeClr val="bg1"/>
              </a:solidFill>
            </a:endParaRPr>
          </a:p>
          <a:p>
            <a:r>
              <a:rPr lang="en-US" sz="2400" dirty="0"/>
              <a:t>[7] Decision Tree Algorithm </a:t>
            </a:r>
          </a:p>
          <a:p>
            <a:r>
              <a:rPr lang="en-US" sz="2400" dirty="0"/>
              <a:t>Available at: </a:t>
            </a:r>
            <a:r>
              <a:rPr lang="en-US" sz="2400" dirty="0">
                <a:solidFill>
                  <a:schemeClr val="bg1"/>
                </a:solidFill>
                <a:hlinkClick r:id="rId8">
                  <a:extLst>
                    <a:ext uri="{A12FA001-AC4F-418D-AE19-62706E023703}">
                      <ahyp:hlinkClr xmlns:ahyp="http://schemas.microsoft.com/office/drawing/2018/hyperlinkcolor" val="tx"/>
                    </a:ext>
                  </a:extLst>
                </a:hlinkClick>
              </a:rPr>
              <a:t>https://scikit-learn.org/stable/modules/generated/sklearn.tree.DecisionTreeClassifier.html</a:t>
            </a:r>
            <a:endParaRPr lang="en-US" sz="2400" dirty="0">
              <a:solidFill>
                <a:schemeClr val="bg1"/>
              </a:solidFill>
            </a:endParaRPr>
          </a:p>
          <a:p>
            <a:r>
              <a:rPr lang="en-US" sz="2400" dirty="0"/>
              <a:t>[8] Hyperparameter tuning for ML models. </a:t>
            </a:r>
          </a:p>
          <a:p>
            <a:r>
              <a:rPr lang="en-US" sz="2400" dirty="0"/>
              <a:t>Available at: </a:t>
            </a:r>
            <a:r>
              <a:rPr lang="en-US" sz="2400" dirty="0">
                <a:solidFill>
                  <a:schemeClr val="bg1"/>
                </a:solidFill>
                <a:hlinkClick r:id="rId9">
                  <a:extLst>
                    <a:ext uri="{A12FA001-AC4F-418D-AE19-62706E023703}">
                      <ahyp:hlinkClr xmlns:ahyp="http://schemas.microsoft.com/office/drawing/2018/hyperlinkcolor" val="tx"/>
                    </a:ext>
                  </a:extLst>
                </a:hlinkClick>
              </a:rPr>
              <a:t>https://towardsdatascience.com/hyperparameter-tuning-for-machine-learning-models-1b80d783b946</a:t>
            </a:r>
            <a:endParaRPr lang="en-US" sz="2400" dirty="0">
              <a:solidFill>
                <a:schemeClr val="bg1"/>
              </a:solidFill>
            </a:endParaRP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sp>
        <p:nvSpPr>
          <p:cNvPr id="2" name="TextBox 2"/>
          <p:cNvSpPr txBox="1"/>
          <p:nvPr/>
        </p:nvSpPr>
        <p:spPr>
          <a:xfrm>
            <a:off x="1066800" y="4600050"/>
            <a:ext cx="7043771" cy="897682"/>
          </a:xfrm>
          <a:prstGeom prst="rect">
            <a:avLst/>
          </a:prstGeom>
        </p:spPr>
        <p:txBody>
          <a:bodyPr wrap="square" lIns="0" tIns="0" rIns="0" bIns="0" rtlCol="0" anchor="t">
            <a:spAutoFit/>
          </a:bodyPr>
          <a:lstStyle/>
          <a:p>
            <a:pPr>
              <a:lnSpc>
                <a:spcPts val="6960"/>
              </a:lnSpc>
            </a:pPr>
            <a:r>
              <a:rPr lang="en-US" sz="7200" dirty="0">
                <a:solidFill>
                  <a:srgbClr val="0082D4"/>
                </a:solidFill>
                <a:latin typeface="+mj-lt"/>
              </a:rPr>
              <a:t>METHODOLOGY</a:t>
            </a:r>
          </a:p>
        </p:txBody>
      </p:sp>
      <p:grpSp>
        <p:nvGrpSpPr>
          <p:cNvPr id="3" name="Group 3"/>
          <p:cNvGrpSpPr/>
          <p:nvPr/>
        </p:nvGrpSpPr>
        <p:grpSpPr>
          <a:xfrm>
            <a:off x="9875604" y="2550351"/>
            <a:ext cx="4035111" cy="2101835"/>
            <a:chOff x="0" y="-66675"/>
            <a:chExt cx="5380148" cy="2802447"/>
          </a:xfrm>
        </p:grpSpPr>
        <p:sp>
          <p:nvSpPr>
            <p:cNvPr id="4" name="TextBox 4"/>
            <p:cNvSpPr txBox="1"/>
            <p:nvPr/>
          </p:nvSpPr>
          <p:spPr>
            <a:xfrm>
              <a:off x="0" y="-66675"/>
              <a:ext cx="5380148" cy="676275"/>
            </a:xfrm>
            <a:prstGeom prst="rect">
              <a:avLst/>
            </a:prstGeom>
          </p:spPr>
          <p:txBody>
            <a:bodyPr lIns="0" tIns="0" rIns="0" bIns="0" rtlCol="0" anchor="t">
              <a:spAutoFit/>
            </a:bodyPr>
            <a:lstStyle/>
            <a:p>
              <a:pPr>
                <a:lnSpc>
                  <a:spcPts val="4200"/>
                </a:lnSpc>
              </a:pPr>
              <a:r>
                <a:rPr lang="en-US" sz="3000" b="1" dirty="0">
                  <a:solidFill>
                    <a:srgbClr val="0082D4"/>
                  </a:solidFill>
                  <a:latin typeface="+mj-lt"/>
                </a:rPr>
                <a:t>STEP 2</a:t>
              </a:r>
            </a:p>
          </p:txBody>
        </p:sp>
        <p:sp>
          <p:nvSpPr>
            <p:cNvPr id="5" name="TextBox 5"/>
            <p:cNvSpPr txBox="1"/>
            <p:nvPr/>
          </p:nvSpPr>
          <p:spPr>
            <a:xfrm>
              <a:off x="0" y="2263967"/>
              <a:ext cx="5380148" cy="471805"/>
            </a:xfrm>
            <a:prstGeom prst="rect">
              <a:avLst/>
            </a:prstGeom>
          </p:spPr>
          <p:txBody>
            <a:bodyPr lIns="0" tIns="0" rIns="0" bIns="0" rtlCol="0" anchor="t">
              <a:spAutoFit/>
            </a:bodyPr>
            <a:lstStyle/>
            <a:p>
              <a:pPr>
                <a:lnSpc>
                  <a:spcPts val="2940"/>
                </a:lnSpc>
              </a:pPr>
              <a:endParaRPr/>
            </a:p>
          </p:txBody>
        </p:sp>
        <p:sp>
          <p:nvSpPr>
            <p:cNvPr id="6" name="TextBox 6"/>
            <p:cNvSpPr txBox="1"/>
            <p:nvPr/>
          </p:nvSpPr>
          <p:spPr>
            <a:xfrm>
              <a:off x="0" y="795810"/>
              <a:ext cx="5380148" cy="564172"/>
            </a:xfrm>
            <a:prstGeom prst="rect">
              <a:avLst/>
            </a:prstGeom>
          </p:spPr>
          <p:txBody>
            <a:bodyPr lIns="0" tIns="0" rIns="0" bIns="0" rtlCol="0" anchor="t">
              <a:spAutoFit/>
            </a:bodyPr>
            <a:lstStyle/>
            <a:p>
              <a:pPr>
                <a:lnSpc>
                  <a:spcPts val="3569"/>
                </a:lnSpc>
              </a:pPr>
              <a:r>
                <a:rPr lang="en-US" sz="2549" b="1" dirty="0">
                  <a:solidFill>
                    <a:srgbClr val="292828"/>
                  </a:solidFill>
                </a:rPr>
                <a:t>Exploratory Data Analysis</a:t>
              </a:r>
            </a:p>
          </p:txBody>
        </p:sp>
      </p:grpSp>
      <p:grpSp>
        <p:nvGrpSpPr>
          <p:cNvPr id="14" name="Group 14"/>
          <p:cNvGrpSpPr/>
          <p:nvPr/>
        </p:nvGrpSpPr>
        <p:grpSpPr>
          <a:xfrm>
            <a:off x="9875604" y="6053384"/>
            <a:ext cx="4637474" cy="2101835"/>
            <a:chOff x="0" y="-66675"/>
            <a:chExt cx="6183299" cy="2802447"/>
          </a:xfrm>
        </p:grpSpPr>
        <p:sp>
          <p:nvSpPr>
            <p:cNvPr id="15" name="TextBox 15"/>
            <p:cNvSpPr txBox="1"/>
            <p:nvPr/>
          </p:nvSpPr>
          <p:spPr>
            <a:xfrm>
              <a:off x="0" y="-66675"/>
              <a:ext cx="5380148" cy="676275"/>
            </a:xfrm>
            <a:prstGeom prst="rect">
              <a:avLst/>
            </a:prstGeom>
          </p:spPr>
          <p:txBody>
            <a:bodyPr lIns="0" tIns="0" rIns="0" bIns="0" rtlCol="0" anchor="t">
              <a:spAutoFit/>
            </a:bodyPr>
            <a:lstStyle/>
            <a:p>
              <a:pPr>
                <a:lnSpc>
                  <a:spcPts val="4200"/>
                </a:lnSpc>
              </a:pPr>
              <a:r>
                <a:rPr lang="en-US" sz="3000" b="1" dirty="0">
                  <a:solidFill>
                    <a:srgbClr val="0082D4"/>
                  </a:solidFill>
                  <a:latin typeface="+mj-lt"/>
                </a:rPr>
                <a:t>STEP 4</a:t>
              </a:r>
            </a:p>
          </p:txBody>
        </p:sp>
        <p:sp>
          <p:nvSpPr>
            <p:cNvPr id="16" name="TextBox 16"/>
            <p:cNvSpPr txBox="1"/>
            <p:nvPr/>
          </p:nvSpPr>
          <p:spPr>
            <a:xfrm>
              <a:off x="0" y="2263967"/>
              <a:ext cx="5380148" cy="471805"/>
            </a:xfrm>
            <a:prstGeom prst="rect">
              <a:avLst/>
            </a:prstGeom>
          </p:spPr>
          <p:txBody>
            <a:bodyPr lIns="0" tIns="0" rIns="0" bIns="0" rtlCol="0" anchor="t">
              <a:spAutoFit/>
            </a:bodyPr>
            <a:lstStyle/>
            <a:p>
              <a:pPr>
                <a:lnSpc>
                  <a:spcPts val="2939"/>
                </a:lnSpc>
              </a:pPr>
              <a:endParaRPr/>
            </a:p>
          </p:txBody>
        </p:sp>
        <p:sp>
          <p:nvSpPr>
            <p:cNvPr id="17" name="TextBox 17"/>
            <p:cNvSpPr txBox="1"/>
            <p:nvPr/>
          </p:nvSpPr>
          <p:spPr>
            <a:xfrm>
              <a:off x="0" y="795810"/>
              <a:ext cx="6183299" cy="564172"/>
            </a:xfrm>
            <a:prstGeom prst="rect">
              <a:avLst/>
            </a:prstGeom>
          </p:spPr>
          <p:txBody>
            <a:bodyPr wrap="square" lIns="0" tIns="0" rIns="0" bIns="0" rtlCol="0" anchor="t">
              <a:spAutoFit/>
            </a:bodyPr>
            <a:lstStyle/>
            <a:p>
              <a:pPr>
                <a:lnSpc>
                  <a:spcPts val="3569"/>
                </a:lnSpc>
              </a:pPr>
              <a:r>
                <a:rPr lang="en-US" sz="2549" b="1" dirty="0">
                  <a:solidFill>
                    <a:srgbClr val="292828"/>
                  </a:solidFill>
                </a:rPr>
                <a:t>Model Selection &amp; Evaluation </a:t>
              </a:r>
            </a:p>
          </p:txBody>
        </p:sp>
      </p:grpSp>
      <p:grpSp>
        <p:nvGrpSpPr>
          <p:cNvPr id="18" name="Group 18"/>
          <p:cNvGrpSpPr/>
          <p:nvPr/>
        </p:nvGrpSpPr>
        <p:grpSpPr>
          <a:xfrm>
            <a:off x="9875604" y="4240254"/>
            <a:ext cx="4141478" cy="1654160"/>
            <a:chOff x="0" y="-66675"/>
            <a:chExt cx="5521971" cy="2205547"/>
          </a:xfrm>
        </p:grpSpPr>
        <p:sp>
          <p:nvSpPr>
            <p:cNvPr id="19" name="TextBox 19"/>
            <p:cNvSpPr txBox="1"/>
            <p:nvPr/>
          </p:nvSpPr>
          <p:spPr>
            <a:xfrm>
              <a:off x="0" y="-66675"/>
              <a:ext cx="5380148" cy="676275"/>
            </a:xfrm>
            <a:prstGeom prst="rect">
              <a:avLst/>
            </a:prstGeom>
          </p:spPr>
          <p:txBody>
            <a:bodyPr lIns="0" tIns="0" rIns="0" bIns="0" rtlCol="0" anchor="t">
              <a:spAutoFit/>
            </a:bodyPr>
            <a:lstStyle/>
            <a:p>
              <a:pPr>
                <a:lnSpc>
                  <a:spcPts val="4200"/>
                </a:lnSpc>
              </a:pPr>
              <a:r>
                <a:rPr lang="en-US" sz="3000" b="1" dirty="0">
                  <a:solidFill>
                    <a:srgbClr val="0082D4"/>
                  </a:solidFill>
                  <a:latin typeface="+mj-lt"/>
                </a:rPr>
                <a:t>STEP 3</a:t>
              </a:r>
            </a:p>
          </p:txBody>
        </p:sp>
        <p:sp>
          <p:nvSpPr>
            <p:cNvPr id="20" name="TextBox 20"/>
            <p:cNvSpPr txBox="1"/>
            <p:nvPr/>
          </p:nvSpPr>
          <p:spPr>
            <a:xfrm>
              <a:off x="0" y="1667067"/>
              <a:ext cx="5380148" cy="471805"/>
            </a:xfrm>
            <a:prstGeom prst="rect">
              <a:avLst/>
            </a:prstGeom>
          </p:spPr>
          <p:txBody>
            <a:bodyPr lIns="0" tIns="0" rIns="0" bIns="0" rtlCol="0" anchor="t">
              <a:spAutoFit/>
            </a:bodyPr>
            <a:lstStyle/>
            <a:p>
              <a:pPr>
                <a:lnSpc>
                  <a:spcPts val="2939"/>
                </a:lnSpc>
              </a:pPr>
              <a:endParaRPr/>
            </a:p>
          </p:txBody>
        </p:sp>
        <p:sp>
          <p:nvSpPr>
            <p:cNvPr id="21" name="TextBox 21"/>
            <p:cNvSpPr txBox="1"/>
            <p:nvPr/>
          </p:nvSpPr>
          <p:spPr>
            <a:xfrm>
              <a:off x="0" y="795812"/>
              <a:ext cx="5521971" cy="564172"/>
            </a:xfrm>
            <a:prstGeom prst="rect">
              <a:avLst/>
            </a:prstGeom>
          </p:spPr>
          <p:txBody>
            <a:bodyPr wrap="square" lIns="0" tIns="0" rIns="0" bIns="0" rtlCol="0" anchor="t">
              <a:spAutoFit/>
            </a:bodyPr>
            <a:lstStyle/>
            <a:p>
              <a:pPr>
                <a:lnSpc>
                  <a:spcPts val="3569"/>
                </a:lnSpc>
              </a:pPr>
              <a:r>
                <a:rPr lang="en-US" sz="2549" b="1" dirty="0">
                  <a:solidFill>
                    <a:srgbClr val="292828"/>
                  </a:solidFill>
                </a:rPr>
                <a:t>Feature Engineering</a:t>
              </a:r>
            </a:p>
          </p:txBody>
        </p:sp>
      </p:grpSp>
      <p:grpSp>
        <p:nvGrpSpPr>
          <p:cNvPr id="22" name="Group 22"/>
          <p:cNvGrpSpPr/>
          <p:nvPr/>
        </p:nvGrpSpPr>
        <p:grpSpPr>
          <a:xfrm>
            <a:off x="9875603" y="7936287"/>
            <a:ext cx="4035111" cy="1846139"/>
            <a:chOff x="0" y="-322647"/>
            <a:chExt cx="5380148" cy="2461519"/>
          </a:xfrm>
        </p:grpSpPr>
        <p:sp>
          <p:nvSpPr>
            <p:cNvPr id="23" name="TextBox 23"/>
            <p:cNvSpPr txBox="1"/>
            <p:nvPr/>
          </p:nvSpPr>
          <p:spPr>
            <a:xfrm>
              <a:off x="0" y="-322647"/>
              <a:ext cx="5380148" cy="676275"/>
            </a:xfrm>
            <a:prstGeom prst="rect">
              <a:avLst/>
            </a:prstGeom>
          </p:spPr>
          <p:txBody>
            <a:bodyPr lIns="0" tIns="0" rIns="0" bIns="0" rtlCol="0" anchor="t">
              <a:spAutoFit/>
            </a:bodyPr>
            <a:lstStyle/>
            <a:p>
              <a:pPr>
                <a:lnSpc>
                  <a:spcPts val="4200"/>
                </a:lnSpc>
              </a:pPr>
              <a:r>
                <a:rPr lang="en-US" sz="3000" b="1" dirty="0">
                  <a:solidFill>
                    <a:srgbClr val="0082D4"/>
                  </a:solidFill>
                  <a:latin typeface="+mj-lt"/>
                </a:rPr>
                <a:t>STEP 5</a:t>
              </a:r>
            </a:p>
          </p:txBody>
        </p:sp>
        <p:sp>
          <p:nvSpPr>
            <p:cNvPr id="24" name="TextBox 24"/>
            <p:cNvSpPr txBox="1"/>
            <p:nvPr/>
          </p:nvSpPr>
          <p:spPr>
            <a:xfrm>
              <a:off x="0" y="1667067"/>
              <a:ext cx="5380148" cy="471805"/>
            </a:xfrm>
            <a:prstGeom prst="rect">
              <a:avLst/>
            </a:prstGeom>
          </p:spPr>
          <p:txBody>
            <a:bodyPr lIns="0" tIns="0" rIns="0" bIns="0" rtlCol="0" anchor="t">
              <a:spAutoFit/>
            </a:bodyPr>
            <a:lstStyle/>
            <a:p>
              <a:pPr>
                <a:lnSpc>
                  <a:spcPts val="2939"/>
                </a:lnSpc>
              </a:pPr>
              <a:endParaRPr/>
            </a:p>
          </p:txBody>
        </p:sp>
        <p:sp>
          <p:nvSpPr>
            <p:cNvPr id="25" name="TextBox 25"/>
            <p:cNvSpPr txBox="1"/>
            <p:nvPr/>
          </p:nvSpPr>
          <p:spPr>
            <a:xfrm>
              <a:off x="0" y="534746"/>
              <a:ext cx="5380148" cy="567713"/>
            </a:xfrm>
            <a:prstGeom prst="rect">
              <a:avLst/>
            </a:prstGeom>
          </p:spPr>
          <p:txBody>
            <a:bodyPr lIns="0" tIns="0" rIns="0" bIns="0" rtlCol="0" anchor="t">
              <a:spAutoFit/>
            </a:bodyPr>
            <a:lstStyle/>
            <a:p>
              <a:pPr>
                <a:lnSpc>
                  <a:spcPts val="3569"/>
                </a:lnSpc>
              </a:pPr>
              <a:r>
                <a:rPr lang="en-US" sz="2549" b="1" dirty="0">
                  <a:solidFill>
                    <a:srgbClr val="292828"/>
                  </a:solidFill>
                </a:rPr>
                <a:t>Prediction </a:t>
              </a:r>
            </a:p>
          </p:txBody>
        </p:sp>
      </p:grpSp>
      <p:grpSp>
        <p:nvGrpSpPr>
          <p:cNvPr id="29" name="Group 10">
            <a:extLst>
              <a:ext uri="{FF2B5EF4-FFF2-40B4-BE49-F238E27FC236}">
                <a16:creationId xmlns:a16="http://schemas.microsoft.com/office/drawing/2014/main" id="{5F35E975-F9F6-8096-1F63-52BC5B124379}"/>
              </a:ext>
            </a:extLst>
          </p:cNvPr>
          <p:cNvGrpSpPr/>
          <p:nvPr/>
        </p:nvGrpSpPr>
        <p:grpSpPr>
          <a:xfrm>
            <a:off x="9875605" y="889756"/>
            <a:ext cx="4035111" cy="2101835"/>
            <a:chOff x="0" y="-66675"/>
            <a:chExt cx="5380148" cy="2802447"/>
          </a:xfrm>
        </p:grpSpPr>
        <p:sp>
          <p:nvSpPr>
            <p:cNvPr id="30" name="TextBox 11">
              <a:extLst>
                <a:ext uri="{FF2B5EF4-FFF2-40B4-BE49-F238E27FC236}">
                  <a16:creationId xmlns:a16="http://schemas.microsoft.com/office/drawing/2014/main" id="{8B377E73-603D-1328-1B9D-7E21EF2627EA}"/>
                </a:ext>
              </a:extLst>
            </p:cNvPr>
            <p:cNvSpPr txBox="1"/>
            <p:nvPr/>
          </p:nvSpPr>
          <p:spPr>
            <a:xfrm>
              <a:off x="0" y="-66675"/>
              <a:ext cx="5380148" cy="676275"/>
            </a:xfrm>
            <a:prstGeom prst="rect">
              <a:avLst/>
            </a:prstGeom>
          </p:spPr>
          <p:txBody>
            <a:bodyPr lIns="0" tIns="0" rIns="0" bIns="0" rtlCol="0" anchor="t">
              <a:spAutoFit/>
            </a:bodyPr>
            <a:lstStyle/>
            <a:p>
              <a:pPr>
                <a:lnSpc>
                  <a:spcPts val="4200"/>
                </a:lnSpc>
              </a:pPr>
              <a:r>
                <a:rPr lang="en-US" sz="3000" b="1" dirty="0">
                  <a:solidFill>
                    <a:srgbClr val="0082D4"/>
                  </a:solidFill>
                  <a:latin typeface="+mj-lt"/>
                </a:rPr>
                <a:t>STEP 1</a:t>
              </a:r>
            </a:p>
          </p:txBody>
        </p:sp>
        <p:sp>
          <p:nvSpPr>
            <p:cNvPr id="31" name="TextBox 12">
              <a:extLst>
                <a:ext uri="{FF2B5EF4-FFF2-40B4-BE49-F238E27FC236}">
                  <a16:creationId xmlns:a16="http://schemas.microsoft.com/office/drawing/2014/main" id="{8D40CAF4-855F-97C9-CAB3-DAC5A2AF8448}"/>
                </a:ext>
              </a:extLst>
            </p:cNvPr>
            <p:cNvSpPr txBox="1"/>
            <p:nvPr/>
          </p:nvSpPr>
          <p:spPr>
            <a:xfrm>
              <a:off x="0" y="2263967"/>
              <a:ext cx="5380148" cy="471805"/>
            </a:xfrm>
            <a:prstGeom prst="rect">
              <a:avLst/>
            </a:prstGeom>
          </p:spPr>
          <p:txBody>
            <a:bodyPr lIns="0" tIns="0" rIns="0" bIns="0" rtlCol="0" anchor="t">
              <a:spAutoFit/>
            </a:bodyPr>
            <a:lstStyle/>
            <a:p>
              <a:pPr>
                <a:lnSpc>
                  <a:spcPts val="2939"/>
                </a:lnSpc>
              </a:pPr>
              <a:endParaRPr/>
            </a:p>
          </p:txBody>
        </p:sp>
        <p:sp>
          <p:nvSpPr>
            <p:cNvPr id="32" name="TextBox 13">
              <a:extLst>
                <a:ext uri="{FF2B5EF4-FFF2-40B4-BE49-F238E27FC236}">
                  <a16:creationId xmlns:a16="http://schemas.microsoft.com/office/drawing/2014/main" id="{9714DA15-9D6D-DBAC-3C6B-0B625B457F69}"/>
                </a:ext>
              </a:extLst>
            </p:cNvPr>
            <p:cNvSpPr txBox="1"/>
            <p:nvPr/>
          </p:nvSpPr>
          <p:spPr>
            <a:xfrm>
              <a:off x="0" y="795811"/>
              <a:ext cx="5380148" cy="564172"/>
            </a:xfrm>
            <a:prstGeom prst="rect">
              <a:avLst/>
            </a:prstGeom>
          </p:spPr>
          <p:txBody>
            <a:bodyPr lIns="0" tIns="0" rIns="0" bIns="0" rtlCol="0" anchor="t">
              <a:spAutoFit/>
            </a:bodyPr>
            <a:lstStyle/>
            <a:p>
              <a:pPr>
                <a:lnSpc>
                  <a:spcPts val="3569"/>
                </a:lnSpc>
              </a:pPr>
              <a:r>
                <a:rPr lang="en-US" sz="2549" b="1" dirty="0">
                  <a:solidFill>
                    <a:srgbClr val="292828"/>
                  </a:solidFill>
                </a:rPr>
                <a:t>Data Preprocessing</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sp>
        <p:nvSpPr>
          <p:cNvPr id="2" name="AutoShape 2"/>
          <p:cNvSpPr/>
          <p:nvPr/>
        </p:nvSpPr>
        <p:spPr>
          <a:xfrm flipV="1">
            <a:off x="7924800" y="0"/>
            <a:ext cx="0" cy="10287000"/>
          </a:xfrm>
          <a:prstGeom prst="line">
            <a:avLst/>
          </a:prstGeom>
          <a:ln w="38100" cap="rnd">
            <a:solidFill>
              <a:srgbClr val="292828">
                <a:alpha val="49804"/>
              </a:srgbClr>
            </a:solidFill>
            <a:prstDash val="solid"/>
            <a:headEnd type="none" w="sm" len="sm"/>
            <a:tailEnd type="none" w="sm" len="sm"/>
          </a:ln>
        </p:spPr>
        <p:txBody>
          <a:bodyPr/>
          <a:lstStyle/>
          <a:p>
            <a:endParaRPr lang="en-US"/>
          </a:p>
        </p:txBody>
      </p:sp>
      <p:sp>
        <p:nvSpPr>
          <p:cNvPr id="5" name="TextBox 5"/>
          <p:cNvSpPr txBox="1"/>
          <p:nvPr/>
        </p:nvSpPr>
        <p:spPr>
          <a:xfrm>
            <a:off x="520671" y="2915338"/>
            <a:ext cx="7733735" cy="2103140"/>
          </a:xfrm>
          <a:prstGeom prst="rect">
            <a:avLst/>
          </a:prstGeom>
        </p:spPr>
        <p:txBody>
          <a:bodyPr wrap="square" lIns="0" tIns="0" rIns="0" bIns="0" rtlCol="0" anchor="t">
            <a:spAutoFit/>
          </a:bodyPr>
          <a:lstStyle/>
          <a:p>
            <a:pPr>
              <a:lnSpc>
                <a:spcPts val="8190"/>
              </a:lnSpc>
            </a:pPr>
            <a:r>
              <a:rPr lang="en-US" sz="7200" dirty="0">
                <a:solidFill>
                  <a:srgbClr val="0082D4"/>
                </a:solidFill>
                <a:latin typeface="+mj-lt"/>
              </a:rPr>
              <a:t>DATA  PREPROCESSING</a:t>
            </a:r>
          </a:p>
        </p:txBody>
      </p:sp>
      <p:grpSp>
        <p:nvGrpSpPr>
          <p:cNvPr id="6" name="Group 6"/>
          <p:cNvGrpSpPr/>
          <p:nvPr/>
        </p:nvGrpSpPr>
        <p:grpSpPr>
          <a:xfrm>
            <a:off x="9144000" y="1471833"/>
            <a:ext cx="8467004" cy="958647"/>
            <a:chOff x="-283451" y="-47625"/>
            <a:chExt cx="11289340" cy="1278196"/>
          </a:xfrm>
        </p:grpSpPr>
        <p:sp>
          <p:nvSpPr>
            <p:cNvPr id="7" name="TextBox 7"/>
            <p:cNvSpPr txBox="1"/>
            <p:nvPr/>
          </p:nvSpPr>
          <p:spPr>
            <a:xfrm>
              <a:off x="-283451" y="-47625"/>
              <a:ext cx="11289340" cy="1147751"/>
            </a:xfrm>
            <a:prstGeom prst="rect">
              <a:avLst/>
            </a:prstGeom>
          </p:spPr>
          <p:txBody>
            <a:bodyPr wrap="square" lIns="0" tIns="0" rIns="0" bIns="0" rtlCol="0" anchor="t">
              <a:spAutoFit/>
            </a:bodyPr>
            <a:lstStyle/>
            <a:p>
              <a:pPr>
                <a:lnSpc>
                  <a:spcPts val="3499"/>
                </a:lnSpc>
              </a:pPr>
              <a:r>
                <a:rPr lang="en-US" sz="2499" b="1" dirty="0">
                  <a:solidFill>
                    <a:srgbClr val="292828"/>
                  </a:solidFill>
                </a:rPr>
                <a:t>SO, WE STARTED BY IMPORTING AND ORGANIZING THE BITCOIN PRICE DATASET FROM KAGGLE</a:t>
              </a:r>
            </a:p>
          </p:txBody>
        </p:sp>
        <p:sp>
          <p:nvSpPr>
            <p:cNvPr id="8" name="TextBox 8"/>
            <p:cNvSpPr txBox="1"/>
            <p:nvPr/>
          </p:nvSpPr>
          <p:spPr>
            <a:xfrm>
              <a:off x="0" y="758766"/>
              <a:ext cx="11005889" cy="471805"/>
            </a:xfrm>
            <a:prstGeom prst="rect">
              <a:avLst/>
            </a:prstGeom>
          </p:spPr>
          <p:txBody>
            <a:bodyPr lIns="0" tIns="0" rIns="0" bIns="0" rtlCol="0" anchor="t">
              <a:spAutoFit/>
            </a:bodyPr>
            <a:lstStyle/>
            <a:p>
              <a:pPr>
                <a:lnSpc>
                  <a:spcPts val="2940"/>
                </a:lnSpc>
              </a:pPr>
              <a:endParaRPr/>
            </a:p>
          </p:txBody>
        </p:sp>
      </p:grpSp>
      <p:grpSp>
        <p:nvGrpSpPr>
          <p:cNvPr id="9" name="Group 9"/>
          <p:cNvGrpSpPr/>
          <p:nvPr/>
        </p:nvGrpSpPr>
        <p:grpSpPr>
          <a:xfrm>
            <a:off x="9045970" y="4452739"/>
            <a:ext cx="8254416" cy="1800651"/>
            <a:chOff x="0" y="-47625"/>
            <a:chExt cx="11005889" cy="2400868"/>
          </a:xfrm>
        </p:grpSpPr>
        <p:sp>
          <p:nvSpPr>
            <p:cNvPr id="10" name="TextBox 10"/>
            <p:cNvSpPr txBox="1"/>
            <p:nvPr/>
          </p:nvSpPr>
          <p:spPr>
            <a:xfrm>
              <a:off x="0" y="-47625"/>
              <a:ext cx="11005889" cy="1746205"/>
            </a:xfrm>
            <a:prstGeom prst="rect">
              <a:avLst/>
            </a:prstGeom>
          </p:spPr>
          <p:txBody>
            <a:bodyPr lIns="0" tIns="0" rIns="0" bIns="0" rtlCol="0" anchor="t">
              <a:spAutoFit/>
            </a:bodyPr>
            <a:lstStyle/>
            <a:p>
              <a:pPr>
                <a:lnSpc>
                  <a:spcPts val="3499"/>
                </a:lnSpc>
              </a:pPr>
              <a:r>
                <a:rPr lang="en-US" sz="2499" b="1" dirty="0">
                  <a:solidFill>
                    <a:srgbClr val="292828"/>
                  </a:solidFill>
                </a:rPr>
                <a:t>THIS STEP ALSO INVOLVED CLEANING DATA, HANDLING MISSING VALUES, AND FORMATTING THE DATA FOR ANALYSIS</a:t>
              </a:r>
            </a:p>
          </p:txBody>
        </p:sp>
        <p:sp>
          <p:nvSpPr>
            <p:cNvPr id="11" name="TextBox 11"/>
            <p:cNvSpPr txBox="1"/>
            <p:nvPr/>
          </p:nvSpPr>
          <p:spPr>
            <a:xfrm>
              <a:off x="0" y="1881438"/>
              <a:ext cx="11005889" cy="471805"/>
            </a:xfrm>
            <a:prstGeom prst="rect">
              <a:avLst/>
            </a:prstGeom>
          </p:spPr>
          <p:txBody>
            <a:bodyPr lIns="0" tIns="0" rIns="0" bIns="0" rtlCol="0" anchor="t">
              <a:spAutoFit/>
            </a:bodyPr>
            <a:lstStyle/>
            <a:p>
              <a:pPr>
                <a:lnSpc>
                  <a:spcPts val="2940"/>
                </a:lnSpc>
              </a:pPr>
              <a:endParaRPr/>
            </a:p>
          </p:txBody>
        </p:sp>
      </p:grpSp>
      <p:grpSp>
        <p:nvGrpSpPr>
          <p:cNvPr id="12" name="Group 12"/>
          <p:cNvGrpSpPr/>
          <p:nvPr/>
        </p:nvGrpSpPr>
        <p:grpSpPr>
          <a:xfrm>
            <a:off x="9018092" y="8287116"/>
            <a:ext cx="8931407" cy="1005381"/>
            <a:chOff x="-413833" y="-47625"/>
            <a:chExt cx="11908544" cy="1340508"/>
          </a:xfrm>
        </p:grpSpPr>
        <p:sp>
          <p:nvSpPr>
            <p:cNvPr id="13" name="TextBox 13"/>
            <p:cNvSpPr txBox="1"/>
            <p:nvPr/>
          </p:nvSpPr>
          <p:spPr>
            <a:xfrm>
              <a:off x="-413833" y="-47625"/>
              <a:ext cx="11908544" cy="549296"/>
            </a:xfrm>
            <a:prstGeom prst="rect">
              <a:avLst/>
            </a:prstGeom>
          </p:spPr>
          <p:txBody>
            <a:bodyPr wrap="square" lIns="0" tIns="0" rIns="0" bIns="0" rtlCol="0" anchor="t">
              <a:spAutoFit/>
            </a:bodyPr>
            <a:lstStyle/>
            <a:p>
              <a:pPr>
                <a:lnSpc>
                  <a:spcPts val="3499"/>
                </a:lnSpc>
              </a:pPr>
              <a:r>
                <a:rPr lang="en-US" sz="2499" b="1" dirty="0">
                  <a:solidFill>
                    <a:srgbClr val="292828"/>
                  </a:solidFill>
                </a:rPr>
                <a:t>CHECKED FOR ALL THE NULL AND DUPLICATE ROWS </a:t>
              </a:r>
            </a:p>
          </p:txBody>
        </p:sp>
        <p:sp>
          <p:nvSpPr>
            <p:cNvPr id="14" name="TextBox 14"/>
            <p:cNvSpPr txBox="1"/>
            <p:nvPr/>
          </p:nvSpPr>
          <p:spPr>
            <a:xfrm>
              <a:off x="0" y="821078"/>
              <a:ext cx="11005889" cy="471805"/>
            </a:xfrm>
            <a:prstGeom prst="rect">
              <a:avLst/>
            </a:prstGeom>
          </p:spPr>
          <p:txBody>
            <a:bodyPr lIns="0" tIns="0" rIns="0" bIns="0" rtlCol="0" anchor="t">
              <a:spAutoFit/>
            </a:bodyPr>
            <a:lstStyle/>
            <a:p>
              <a:pPr>
                <a:lnSpc>
                  <a:spcPts val="2940"/>
                </a:lnSpc>
              </a:pPr>
              <a:endParaRPr/>
            </a:p>
          </p:txBody>
        </p:sp>
      </p:grpSp>
      <p:sp>
        <p:nvSpPr>
          <p:cNvPr id="15" name="Freeform 15"/>
          <p:cNvSpPr/>
          <p:nvPr/>
        </p:nvSpPr>
        <p:spPr>
          <a:xfrm>
            <a:off x="8308838" y="1556497"/>
            <a:ext cx="571500" cy="412519"/>
          </a:xfrm>
          <a:custGeom>
            <a:avLst/>
            <a:gdLst/>
            <a:ahLst/>
            <a:cxnLst/>
            <a:rect l="l" t="t" r="r" b="b"/>
            <a:pathLst>
              <a:path w="571500" h="412519">
                <a:moveTo>
                  <a:pt x="0" y="0"/>
                </a:moveTo>
                <a:lnTo>
                  <a:pt x="571500" y="0"/>
                </a:lnTo>
                <a:lnTo>
                  <a:pt x="571500" y="412519"/>
                </a:lnTo>
                <a:lnTo>
                  <a:pt x="0" y="412519"/>
                </a:lnTo>
                <a:lnTo>
                  <a:pt x="0" y="0"/>
                </a:lnTo>
                <a:close/>
              </a:path>
            </a:pathLst>
          </a:custGeom>
          <a:blipFill>
            <a:blip r:embed="rId3"/>
            <a:tile tx="0" ty="0" sx="100000" sy="100000" flip="none" algn="tl"/>
          </a:blipFill>
        </p:spPr>
        <p:txBody>
          <a:bodyPr/>
          <a:lstStyle/>
          <a:p>
            <a:endParaRPr lang="en-US"/>
          </a:p>
        </p:txBody>
      </p:sp>
      <p:sp>
        <p:nvSpPr>
          <p:cNvPr id="16" name="Freeform 16"/>
          <p:cNvSpPr/>
          <p:nvPr/>
        </p:nvSpPr>
        <p:spPr>
          <a:xfrm>
            <a:off x="8323902" y="8235336"/>
            <a:ext cx="506929" cy="504164"/>
          </a:xfrm>
          <a:custGeom>
            <a:avLst/>
            <a:gdLst/>
            <a:ahLst/>
            <a:cxnLst/>
            <a:rect l="l" t="t" r="r" b="b"/>
            <a:pathLst>
              <a:path w="506929" h="504164">
                <a:moveTo>
                  <a:pt x="0" y="0"/>
                </a:moveTo>
                <a:lnTo>
                  <a:pt x="506929" y="0"/>
                </a:lnTo>
                <a:lnTo>
                  <a:pt x="506929" y="504164"/>
                </a:lnTo>
                <a:lnTo>
                  <a:pt x="0" y="504164"/>
                </a:lnTo>
                <a:lnTo>
                  <a:pt x="0" y="0"/>
                </a:lnTo>
                <a:close/>
              </a:path>
            </a:pathLst>
          </a:custGeom>
          <a:blipFill>
            <a:blip r:embed="rId3"/>
            <a:tile tx="0" ty="0" sx="100000" sy="100000" flip="none" algn="tl"/>
          </a:blipFill>
        </p:spPr>
        <p:txBody>
          <a:bodyPr/>
          <a:lstStyle/>
          <a:p>
            <a:endParaRPr lang="en-US"/>
          </a:p>
        </p:txBody>
      </p:sp>
      <p:sp>
        <p:nvSpPr>
          <p:cNvPr id="17" name="Freeform 17"/>
          <p:cNvSpPr/>
          <p:nvPr/>
        </p:nvSpPr>
        <p:spPr>
          <a:xfrm>
            <a:off x="8308838" y="4848463"/>
            <a:ext cx="537058" cy="523387"/>
          </a:xfrm>
          <a:custGeom>
            <a:avLst/>
            <a:gdLst/>
            <a:ahLst/>
            <a:cxnLst/>
            <a:rect l="l" t="t" r="r" b="b"/>
            <a:pathLst>
              <a:path w="537058" h="523387">
                <a:moveTo>
                  <a:pt x="0" y="0"/>
                </a:moveTo>
                <a:lnTo>
                  <a:pt x="537058" y="0"/>
                </a:lnTo>
                <a:lnTo>
                  <a:pt x="537058" y="523387"/>
                </a:lnTo>
                <a:lnTo>
                  <a:pt x="0" y="523387"/>
                </a:lnTo>
                <a:lnTo>
                  <a:pt x="0" y="0"/>
                </a:lnTo>
                <a:close/>
              </a:path>
            </a:pathLst>
          </a:custGeom>
          <a:blipFill>
            <a:blip r:embed="rId3"/>
            <a:tile tx="0" ty="0" sx="100000" sy="100000" flip="none" algn="tl"/>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E0B6B9-375C-E745-B299-7A0277FD0041}"/>
              </a:ext>
            </a:extLst>
          </p:cNvPr>
          <p:cNvSpPr txBox="1"/>
          <p:nvPr/>
        </p:nvSpPr>
        <p:spPr>
          <a:xfrm>
            <a:off x="5410200" y="647700"/>
            <a:ext cx="6825916" cy="769441"/>
          </a:xfrm>
          <a:prstGeom prst="rect">
            <a:avLst/>
          </a:prstGeom>
          <a:noFill/>
        </p:spPr>
        <p:txBody>
          <a:bodyPr wrap="square" rtlCol="0">
            <a:spAutoFit/>
          </a:bodyPr>
          <a:lstStyle/>
          <a:p>
            <a:pPr algn="ctr"/>
            <a:r>
              <a:rPr lang="en-US" sz="4400" dirty="0">
                <a:solidFill>
                  <a:srgbClr val="0082D4"/>
                </a:solidFill>
              </a:rPr>
              <a:t>DATA INFORMATION</a:t>
            </a:r>
          </a:p>
        </p:txBody>
      </p:sp>
      <p:pic>
        <p:nvPicPr>
          <p:cNvPr id="3" name="Picture 2">
            <a:extLst>
              <a:ext uri="{FF2B5EF4-FFF2-40B4-BE49-F238E27FC236}">
                <a16:creationId xmlns:a16="http://schemas.microsoft.com/office/drawing/2014/main" id="{2D966CCD-83D7-242F-EA2B-1662C56B4B78}"/>
              </a:ext>
            </a:extLst>
          </p:cNvPr>
          <p:cNvPicPr>
            <a:picLocks noChangeAspect="1"/>
          </p:cNvPicPr>
          <p:nvPr/>
        </p:nvPicPr>
        <p:blipFill>
          <a:blip r:embed="rId3"/>
          <a:stretch>
            <a:fillRect/>
          </a:stretch>
        </p:blipFill>
        <p:spPr>
          <a:xfrm>
            <a:off x="4997283" y="1866900"/>
            <a:ext cx="7651750" cy="5883268"/>
          </a:xfrm>
          <a:prstGeom prst="rect">
            <a:avLst/>
          </a:prstGeom>
        </p:spPr>
      </p:pic>
      <p:sp>
        <p:nvSpPr>
          <p:cNvPr id="4" name="TextBox 3">
            <a:extLst>
              <a:ext uri="{FF2B5EF4-FFF2-40B4-BE49-F238E27FC236}">
                <a16:creationId xmlns:a16="http://schemas.microsoft.com/office/drawing/2014/main" id="{3CAB3682-17DD-6442-EBC0-0D64C674B941}"/>
              </a:ext>
            </a:extLst>
          </p:cNvPr>
          <p:cNvSpPr txBox="1"/>
          <p:nvPr/>
        </p:nvSpPr>
        <p:spPr>
          <a:xfrm>
            <a:off x="3627810" y="8420100"/>
            <a:ext cx="11512511" cy="523220"/>
          </a:xfrm>
          <a:prstGeom prst="rect">
            <a:avLst/>
          </a:prstGeom>
          <a:noFill/>
        </p:spPr>
        <p:txBody>
          <a:bodyPr wrap="none" rtlCol="0">
            <a:spAutoFit/>
          </a:bodyPr>
          <a:lstStyle/>
          <a:p>
            <a:r>
              <a:rPr lang="en-US" sz="2800" dirty="0">
                <a:solidFill>
                  <a:schemeClr val="bg1"/>
                </a:solidFill>
                <a:cs typeface="Calibri" panose="020F0502020204030204" pitchFamily="34" charset="0"/>
              </a:rPr>
              <a:t>So, for our dataset the datatypes (</a:t>
            </a:r>
            <a:r>
              <a:rPr lang="en-US" sz="2800" dirty="0" err="1">
                <a:solidFill>
                  <a:schemeClr val="bg1"/>
                </a:solidFill>
                <a:cs typeface="Calibri" panose="020F0502020204030204" pitchFamily="34" charset="0"/>
              </a:rPr>
              <a:t>dtype</a:t>
            </a:r>
            <a:r>
              <a:rPr lang="en-US" sz="2800" dirty="0">
                <a:solidFill>
                  <a:schemeClr val="bg1"/>
                </a:solidFill>
                <a:cs typeface="Calibri" panose="020F0502020204030204" pitchFamily="34" charset="0"/>
              </a:rPr>
              <a:t>) is seen in the above code snippet </a:t>
            </a:r>
          </a:p>
        </p:txBody>
      </p:sp>
    </p:spTree>
    <p:extLst>
      <p:ext uri="{BB962C8B-B14F-4D97-AF65-F5344CB8AC3E}">
        <p14:creationId xmlns:p14="http://schemas.microsoft.com/office/powerpoint/2010/main" val="3187927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sp>
        <p:nvSpPr>
          <p:cNvPr id="2" name="Freeform 2"/>
          <p:cNvSpPr/>
          <p:nvPr/>
        </p:nvSpPr>
        <p:spPr>
          <a:xfrm>
            <a:off x="-8207778" y="-6438900"/>
            <a:ext cx="35755116" cy="20248417"/>
          </a:xfrm>
          <a:custGeom>
            <a:avLst/>
            <a:gdLst/>
            <a:ahLst/>
            <a:cxnLst/>
            <a:rect l="l" t="t" r="r" b="b"/>
            <a:pathLst>
              <a:path w="35755116" h="20248417">
                <a:moveTo>
                  <a:pt x="0" y="0"/>
                </a:moveTo>
                <a:lnTo>
                  <a:pt x="35755117" y="0"/>
                </a:lnTo>
                <a:lnTo>
                  <a:pt x="35755117" y="20248417"/>
                </a:lnTo>
                <a:lnTo>
                  <a:pt x="0" y="20248417"/>
                </a:lnTo>
                <a:lnTo>
                  <a:pt x="0" y="0"/>
                </a:lnTo>
                <a:close/>
              </a:path>
            </a:pathLst>
          </a:custGeom>
          <a:solidFill>
            <a:srgbClr val="BEBCB6"/>
          </a:solidFill>
        </p:spPr>
        <p:txBody>
          <a:bodyPr/>
          <a:lstStyle/>
          <a:p>
            <a:endParaRPr lang="en-US" dirty="0"/>
          </a:p>
        </p:txBody>
      </p:sp>
      <p:grpSp>
        <p:nvGrpSpPr>
          <p:cNvPr id="4" name="Group 4"/>
          <p:cNvGrpSpPr/>
          <p:nvPr/>
        </p:nvGrpSpPr>
        <p:grpSpPr>
          <a:xfrm>
            <a:off x="-15240" y="-487966"/>
            <a:ext cx="19370040" cy="1761127"/>
            <a:chOff x="0" y="2599074"/>
            <a:chExt cx="18557342" cy="10136172"/>
          </a:xfrm>
        </p:grpSpPr>
        <p:sp>
          <p:nvSpPr>
            <p:cNvPr id="5" name="TextBox 5"/>
            <p:cNvSpPr txBox="1"/>
            <p:nvPr/>
          </p:nvSpPr>
          <p:spPr>
            <a:xfrm>
              <a:off x="1029340" y="6128993"/>
              <a:ext cx="15491220" cy="6606253"/>
            </a:xfrm>
            <a:prstGeom prst="rect">
              <a:avLst/>
            </a:prstGeom>
          </p:spPr>
          <p:txBody>
            <a:bodyPr wrap="square" lIns="0" tIns="0" rIns="0" bIns="0" rtlCol="0" anchor="t">
              <a:spAutoFit/>
            </a:bodyPr>
            <a:lstStyle/>
            <a:p>
              <a:pPr algn="ctr">
                <a:lnSpc>
                  <a:spcPts val="10560"/>
                </a:lnSpc>
              </a:pPr>
              <a:r>
                <a:rPr lang="en-US" sz="4400" dirty="0">
                  <a:solidFill>
                    <a:srgbClr val="0082D4"/>
                  </a:solidFill>
                </a:rPr>
                <a:t>CHECKING FOR NULL VALUES</a:t>
              </a:r>
            </a:p>
          </p:txBody>
        </p:sp>
        <p:sp>
          <p:nvSpPr>
            <p:cNvPr id="6" name="TextBox 6"/>
            <p:cNvSpPr txBox="1"/>
            <p:nvPr/>
          </p:nvSpPr>
          <p:spPr>
            <a:xfrm>
              <a:off x="0" y="2599074"/>
              <a:ext cx="18557342" cy="704850"/>
            </a:xfrm>
            <a:prstGeom prst="rect">
              <a:avLst/>
            </a:prstGeom>
          </p:spPr>
          <p:txBody>
            <a:bodyPr lIns="0" tIns="0" rIns="0" bIns="0" rtlCol="0" anchor="t">
              <a:spAutoFit/>
            </a:bodyPr>
            <a:lstStyle/>
            <a:p>
              <a:pPr algn="ctr">
                <a:lnSpc>
                  <a:spcPts val="4500"/>
                </a:lnSpc>
              </a:pPr>
              <a:endParaRPr/>
            </a:p>
          </p:txBody>
        </p:sp>
      </p:grpSp>
      <p:sp>
        <p:nvSpPr>
          <p:cNvPr id="7" name="TextBox 7"/>
          <p:cNvSpPr txBox="1"/>
          <p:nvPr/>
        </p:nvSpPr>
        <p:spPr>
          <a:xfrm>
            <a:off x="514350" y="2168523"/>
            <a:ext cx="17545050" cy="1315938"/>
          </a:xfrm>
          <a:prstGeom prst="rect">
            <a:avLst/>
          </a:prstGeom>
        </p:spPr>
        <p:txBody>
          <a:bodyPr wrap="square" lIns="0" tIns="0" rIns="0" bIns="0" rtlCol="0" anchor="t">
            <a:spAutoFit/>
          </a:bodyPr>
          <a:lstStyle/>
          <a:p>
            <a:pPr marL="540211" lvl="1" indent="-270105">
              <a:lnSpc>
                <a:spcPts val="3502"/>
              </a:lnSpc>
              <a:buFont typeface="Arial"/>
              <a:buChar char="•"/>
            </a:pPr>
            <a:r>
              <a:rPr lang="en-US" sz="2800" dirty="0">
                <a:solidFill>
                  <a:schemeClr val="bg1"/>
                </a:solidFill>
                <a:cs typeface="Calibri" panose="020F0502020204030204" pitchFamily="34" charset="0"/>
              </a:rPr>
              <a:t>In any Dataset a particular attention is given to handling missing data, as missing values can significantly distort the outcome of data analysis if not addressed appropriately. So, checking for NULL or missing or duplicate values is always essential.</a:t>
            </a:r>
          </a:p>
        </p:txBody>
      </p:sp>
      <p:sp>
        <p:nvSpPr>
          <p:cNvPr id="8" name="TextBox 8"/>
          <p:cNvSpPr txBox="1"/>
          <p:nvPr/>
        </p:nvSpPr>
        <p:spPr>
          <a:xfrm>
            <a:off x="3533775" y="9157220"/>
            <a:ext cx="11506200" cy="431400"/>
          </a:xfrm>
          <a:prstGeom prst="rect">
            <a:avLst/>
          </a:prstGeom>
        </p:spPr>
        <p:txBody>
          <a:bodyPr wrap="square" lIns="0" tIns="0" rIns="0" bIns="0" rtlCol="0" anchor="t">
            <a:spAutoFit/>
          </a:bodyPr>
          <a:lstStyle/>
          <a:p>
            <a:pPr algn="l">
              <a:lnSpc>
                <a:spcPts val="3502"/>
              </a:lnSpc>
              <a:spcBef>
                <a:spcPct val="0"/>
              </a:spcBef>
            </a:pPr>
            <a:r>
              <a:rPr lang="en-US" sz="2800" dirty="0">
                <a:solidFill>
                  <a:schemeClr val="bg1"/>
                </a:solidFill>
                <a:cs typeface="Calibri" panose="020F0502020204030204" pitchFamily="34" charset="0"/>
              </a:rPr>
              <a:t> </a:t>
            </a:r>
            <a:r>
              <a:rPr lang="en-US" sz="2800" u="none" strike="noStrike" dirty="0">
                <a:solidFill>
                  <a:schemeClr val="bg1"/>
                </a:solidFill>
                <a:cs typeface="Calibri" panose="020F0502020204030204" pitchFamily="34" charset="0"/>
              </a:rPr>
              <a:t>The code snippet above showcases there are no NULL values in our dataset</a:t>
            </a:r>
          </a:p>
        </p:txBody>
      </p:sp>
      <p:pic>
        <p:nvPicPr>
          <p:cNvPr id="9" name="Picture 8">
            <a:extLst>
              <a:ext uri="{FF2B5EF4-FFF2-40B4-BE49-F238E27FC236}">
                <a16:creationId xmlns:a16="http://schemas.microsoft.com/office/drawing/2014/main" id="{E805AF6F-8354-CF3D-598A-CE1941B73B26}"/>
              </a:ext>
            </a:extLst>
          </p:cNvPr>
          <p:cNvPicPr>
            <a:picLocks noChangeAspect="1"/>
          </p:cNvPicPr>
          <p:nvPr/>
        </p:nvPicPr>
        <p:blipFill rotWithShape="1">
          <a:blip r:embed="rId3"/>
          <a:srcRect l="17398"/>
          <a:stretch/>
        </p:blipFill>
        <p:spPr>
          <a:xfrm>
            <a:off x="5400747" y="3484461"/>
            <a:ext cx="7772255" cy="54486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DA3F1-148B-3D8E-B203-B8CD9E7B5054}"/>
              </a:ext>
            </a:extLst>
          </p:cNvPr>
          <p:cNvPicPr>
            <a:picLocks noChangeAspect="1"/>
          </p:cNvPicPr>
          <p:nvPr/>
        </p:nvPicPr>
        <p:blipFill rotWithShape="1">
          <a:blip r:embed="rId3"/>
          <a:srcRect l="5769"/>
          <a:stretch/>
        </p:blipFill>
        <p:spPr>
          <a:xfrm>
            <a:off x="7543800" y="1703323"/>
            <a:ext cx="10186541" cy="4015229"/>
          </a:xfrm>
          <a:prstGeom prst="rect">
            <a:avLst/>
          </a:prstGeom>
        </p:spPr>
      </p:pic>
      <p:sp>
        <p:nvSpPr>
          <p:cNvPr id="3" name="TextBox 2">
            <a:extLst>
              <a:ext uri="{FF2B5EF4-FFF2-40B4-BE49-F238E27FC236}">
                <a16:creationId xmlns:a16="http://schemas.microsoft.com/office/drawing/2014/main" id="{889892B6-7454-2701-FA9F-A50901BD70C3}"/>
              </a:ext>
            </a:extLst>
          </p:cNvPr>
          <p:cNvSpPr txBox="1"/>
          <p:nvPr/>
        </p:nvSpPr>
        <p:spPr>
          <a:xfrm>
            <a:off x="6654151" y="549924"/>
            <a:ext cx="4979697" cy="769441"/>
          </a:xfrm>
          <a:prstGeom prst="rect">
            <a:avLst/>
          </a:prstGeom>
          <a:noFill/>
        </p:spPr>
        <p:txBody>
          <a:bodyPr wrap="none" rtlCol="0">
            <a:spAutoFit/>
          </a:bodyPr>
          <a:lstStyle/>
          <a:p>
            <a:pPr algn="ctr"/>
            <a:r>
              <a:rPr lang="en-US" sz="4400" dirty="0">
                <a:solidFill>
                  <a:srgbClr val="009CFF"/>
                </a:solidFill>
              </a:rPr>
              <a:t>DUPLICATE ROWS </a:t>
            </a:r>
          </a:p>
        </p:txBody>
      </p:sp>
      <p:sp>
        <p:nvSpPr>
          <p:cNvPr id="4" name="TextBox 3">
            <a:extLst>
              <a:ext uri="{FF2B5EF4-FFF2-40B4-BE49-F238E27FC236}">
                <a16:creationId xmlns:a16="http://schemas.microsoft.com/office/drawing/2014/main" id="{400E5DF6-E2ED-A3EF-2054-03D287A4A275}"/>
              </a:ext>
            </a:extLst>
          </p:cNvPr>
          <p:cNvSpPr txBox="1"/>
          <p:nvPr/>
        </p:nvSpPr>
        <p:spPr>
          <a:xfrm>
            <a:off x="252859" y="3187718"/>
            <a:ext cx="6739537" cy="523220"/>
          </a:xfrm>
          <a:prstGeom prst="rect">
            <a:avLst/>
          </a:prstGeom>
          <a:noFill/>
        </p:spPr>
        <p:txBody>
          <a:bodyPr wrap="none" rtlCol="0">
            <a:spAutoFit/>
          </a:bodyPr>
          <a:lstStyle/>
          <a:p>
            <a:r>
              <a:rPr lang="en-US" sz="2800" dirty="0">
                <a:solidFill>
                  <a:schemeClr val="bg1"/>
                </a:solidFill>
              </a:rPr>
              <a:t>So, there were around 2072 duplicated rows</a:t>
            </a:r>
          </a:p>
        </p:txBody>
      </p:sp>
      <p:sp>
        <p:nvSpPr>
          <p:cNvPr id="6" name="TextBox 5">
            <a:extLst>
              <a:ext uri="{FF2B5EF4-FFF2-40B4-BE49-F238E27FC236}">
                <a16:creationId xmlns:a16="http://schemas.microsoft.com/office/drawing/2014/main" id="{2BE4A683-ECCB-E506-E39B-C07383366F08}"/>
              </a:ext>
            </a:extLst>
          </p:cNvPr>
          <p:cNvSpPr txBox="1"/>
          <p:nvPr/>
        </p:nvSpPr>
        <p:spPr>
          <a:xfrm>
            <a:off x="214425" y="7447644"/>
            <a:ext cx="7024575" cy="954107"/>
          </a:xfrm>
          <a:prstGeom prst="rect">
            <a:avLst/>
          </a:prstGeom>
          <a:noFill/>
        </p:spPr>
        <p:txBody>
          <a:bodyPr wrap="square" rtlCol="0">
            <a:spAutoFit/>
          </a:bodyPr>
          <a:lstStyle/>
          <a:p>
            <a:r>
              <a:rPr lang="en-US" sz="2800" dirty="0">
                <a:solidFill>
                  <a:schemeClr val="bg1"/>
                </a:solidFill>
              </a:rPr>
              <a:t>Also, checked if there are identical duplicate rows and found out that there are 4144 rows</a:t>
            </a:r>
          </a:p>
        </p:txBody>
      </p:sp>
      <p:pic>
        <p:nvPicPr>
          <p:cNvPr id="7" name="Picture 6">
            <a:extLst>
              <a:ext uri="{FF2B5EF4-FFF2-40B4-BE49-F238E27FC236}">
                <a16:creationId xmlns:a16="http://schemas.microsoft.com/office/drawing/2014/main" id="{CD52005B-54B2-C87B-685B-E2E04FDA7249}"/>
              </a:ext>
            </a:extLst>
          </p:cNvPr>
          <p:cNvPicPr>
            <a:picLocks noChangeAspect="1"/>
          </p:cNvPicPr>
          <p:nvPr/>
        </p:nvPicPr>
        <p:blipFill rotWithShape="1">
          <a:blip r:embed="rId4"/>
          <a:srcRect l="4612"/>
          <a:stretch/>
        </p:blipFill>
        <p:spPr>
          <a:xfrm>
            <a:off x="7543800" y="6591300"/>
            <a:ext cx="10186541" cy="3145776"/>
          </a:xfrm>
          <a:prstGeom prst="rect">
            <a:avLst/>
          </a:prstGeom>
        </p:spPr>
      </p:pic>
    </p:spTree>
    <p:extLst>
      <p:ext uri="{BB962C8B-B14F-4D97-AF65-F5344CB8AC3E}">
        <p14:creationId xmlns:p14="http://schemas.microsoft.com/office/powerpoint/2010/main" val="4240759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EBCB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06496-9D43-A60B-5E39-6E32FB47D889}"/>
              </a:ext>
            </a:extLst>
          </p:cNvPr>
          <p:cNvPicPr>
            <a:picLocks noChangeAspect="1"/>
          </p:cNvPicPr>
          <p:nvPr/>
        </p:nvPicPr>
        <p:blipFill rotWithShape="1">
          <a:blip r:embed="rId3"/>
          <a:srcRect l="9670"/>
          <a:stretch/>
        </p:blipFill>
        <p:spPr>
          <a:xfrm>
            <a:off x="4802655" y="4076700"/>
            <a:ext cx="8682690" cy="5004178"/>
          </a:xfrm>
          <a:prstGeom prst="rect">
            <a:avLst/>
          </a:prstGeom>
        </p:spPr>
      </p:pic>
      <p:sp>
        <p:nvSpPr>
          <p:cNvPr id="4" name="TextBox 3">
            <a:extLst>
              <a:ext uri="{FF2B5EF4-FFF2-40B4-BE49-F238E27FC236}">
                <a16:creationId xmlns:a16="http://schemas.microsoft.com/office/drawing/2014/main" id="{A092A944-5995-03C5-D90B-0B926271F3F6}"/>
              </a:ext>
            </a:extLst>
          </p:cNvPr>
          <p:cNvSpPr txBox="1"/>
          <p:nvPr/>
        </p:nvSpPr>
        <p:spPr>
          <a:xfrm>
            <a:off x="4572000" y="2019300"/>
            <a:ext cx="9144000" cy="1384995"/>
          </a:xfrm>
          <a:prstGeom prst="rect">
            <a:avLst/>
          </a:prstGeom>
          <a:noFill/>
        </p:spPr>
        <p:txBody>
          <a:bodyPr wrap="square">
            <a:spAutoFit/>
          </a:bodyPr>
          <a:lstStyle/>
          <a:p>
            <a:r>
              <a:rPr lang="en-US" sz="2800" dirty="0">
                <a:solidFill>
                  <a:schemeClr val="bg1"/>
                </a:solidFill>
              </a:rPr>
              <a:t>Changed the datatype for the timestamp column to datetime using this expression: </a:t>
            </a:r>
          </a:p>
          <a:p>
            <a:r>
              <a:rPr lang="en-US" sz="2800" dirty="0" err="1">
                <a:solidFill>
                  <a:schemeClr val="bg1"/>
                </a:solidFill>
              </a:rPr>
              <a:t>df</a:t>
            </a:r>
            <a:r>
              <a:rPr lang="en-US" sz="2800" dirty="0">
                <a:solidFill>
                  <a:schemeClr val="bg1"/>
                </a:solidFill>
              </a:rPr>
              <a:t>['timestamp'] = </a:t>
            </a:r>
            <a:r>
              <a:rPr lang="en-US" sz="2800" dirty="0" err="1">
                <a:solidFill>
                  <a:schemeClr val="bg1"/>
                </a:solidFill>
              </a:rPr>
              <a:t>pd.to_datetime</a:t>
            </a:r>
            <a:r>
              <a:rPr lang="en-US" sz="2800" dirty="0">
                <a:solidFill>
                  <a:schemeClr val="bg1"/>
                </a:solidFill>
              </a:rPr>
              <a:t>(</a:t>
            </a:r>
            <a:r>
              <a:rPr lang="en-US" sz="2800" dirty="0" err="1">
                <a:solidFill>
                  <a:schemeClr val="bg1"/>
                </a:solidFill>
              </a:rPr>
              <a:t>df</a:t>
            </a:r>
            <a:r>
              <a:rPr lang="en-US" sz="2800" dirty="0">
                <a:solidFill>
                  <a:schemeClr val="bg1"/>
                </a:solidFill>
              </a:rPr>
              <a:t>['timestamp'])</a:t>
            </a:r>
          </a:p>
        </p:txBody>
      </p:sp>
      <p:sp>
        <p:nvSpPr>
          <p:cNvPr id="5" name="TextBox 4">
            <a:extLst>
              <a:ext uri="{FF2B5EF4-FFF2-40B4-BE49-F238E27FC236}">
                <a16:creationId xmlns:a16="http://schemas.microsoft.com/office/drawing/2014/main" id="{F8DA41CD-6DFA-901E-9421-5535C622BE37}"/>
              </a:ext>
            </a:extLst>
          </p:cNvPr>
          <p:cNvSpPr txBox="1"/>
          <p:nvPr/>
        </p:nvSpPr>
        <p:spPr>
          <a:xfrm>
            <a:off x="6641905" y="841099"/>
            <a:ext cx="5004190" cy="769441"/>
          </a:xfrm>
          <a:prstGeom prst="rect">
            <a:avLst/>
          </a:prstGeom>
          <a:noFill/>
        </p:spPr>
        <p:txBody>
          <a:bodyPr wrap="none" rtlCol="0">
            <a:spAutoFit/>
          </a:bodyPr>
          <a:lstStyle/>
          <a:p>
            <a:pPr algn="ctr"/>
            <a:r>
              <a:rPr lang="en-US" sz="4400" dirty="0">
                <a:solidFill>
                  <a:srgbClr val="009CFF"/>
                </a:solidFill>
              </a:rPr>
              <a:t>DATATYPE CHANGE</a:t>
            </a:r>
          </a:p>
        </p:txBody>
      </p:sp>
    </p:spTree>
    <p:extLst>
      <p:ext uri="{BB962C8B-B14F-4D97-AF65-F5344CB8AC3E}">
        <p14:creationId xmlns:p14="http://schemas.microsoft.com/office/powerpoint/2010/main" val="256729171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635D4D"/>
      </a:dk2>
      <a:lt2>
        <a:srgbClr val="D8D6BA"/>
      </a:lt2>
      <a:accent1>
        <a:srgbClr val="9CBEBD"/>
      </a:accent1>
      <a:accent2>
        <a:srgbClr val="D2CB6C"/>
      </a:accent2>
      <a:accent3>
        <a:srgbClr val="9D9A93"/>
      </a:accent3>
      <a:accent4>
        <a:srgbClr val="C89F5D"/>
      </a:accent4>
      <a:accent5>
        <a:srgbClr val="A9A57C"/>
      </a:accent5>
      <a:accent6>
        <a:srgbClr val="95A39D"/>
      </a:accent6>
      <a:hlink>
        <a:srgbClr val="D25814"/>
      </a:hlink>
      <a:folHlink>
        <a:srgbClr val="849A0A"/>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0BDC4BB7-8AF9-46FD-8C32-AB93AC9C41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Parcel</Template>
  <TotalTime>1756</TotalTime>
  <Words>4723</Words>
  <Application>Microsoft Macintosh PowerPoint</Application>
  <PresentationFormat>Custom</PresentationFormat>
  <Paragraphs>327</Paragraphs>
  <Slides>35</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Inter</vt:lpstr>
      <vt:lpstr>Söhne</vt:lpstr>
      <vt:lpstr>Cambria</vt:lpstr>
      <vt:lpstr>Arial</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Team7_Presentation</dc:title>
  <cp:lastModifiedBy>Abhishek Rajesh Mathukiya</cp:lastModifiedBy>
  <cp:revision>26</cp:revision>
  <dcterms:created xsi:type="dcterms:W3CDTF">2006-08-16T00:00:00Z</dcterms:created>
  <dcterms:modified xsi:type="dcterms:W3CDTF">2024-04-24T02:18:47Z</dcterms:modified>
  <dc:identifier>DAGB9O1Qjvk</dc:identifier>
</cp:coreProperties>
</file>